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00" r:id="rId3"/>
    <p:sldId id="328" r:id="rId4"/>
    <p:sldId id="329" r:id="rId5"/>
    <p:sldId id="330" r:id="rId6"/>
    <p:sldId id="357" r:id="rId7"/>
    <p:sldId id="346" r:id="rId8"/>
    <p:sldId id="351" r:id="rId9"/>
    <p:sldId id="352" r:id="rId10"/>
    <p:sldId id="359" r:id="rId11"/>
    <p:sldId id="353" r:id="rId12"/>
    <p:sldId id="347" r:id="rId13"/>
    <p:sldId id="332" r:id="rId14"/>
    <p:sldId id="333" r:id="rId15"/>
    <p:sldId id="334" r:id="rId16"/>
    <p:sldId id="335" r:id="rId17"/>
    <p:sldId id="336" r:id="rId18"/>
    <p:sldId id="339" r:id="rId19"/>
    <p:sldId id="337" r:id="rId20"/>
    <p:sldId id="338" r:id="rId21"/>
    <p:sldId id="354" r:id="rId22"/>
    <p:sldId id="340" r:id="rId23"/>
    <p:sldId id="341" r:id="rId24"/>
    <p:sldId id="342" r:id="rId25"/>
    <p:sldId id="343" r:id="rId26"/>
    <p:sldId id="344" r:id="rId27"/>
    <p:sldId id="355" r:id="rId28"/>
    <p:sldId id="345" r:id="rId29"/>
    <p:sldId id="356" r:id="rId30"/>
    <p:sldId id="358" r:id="rId31"/>
    <p:sldId id="318" r:id="rId32"/>
    <p:sldId id="350" r:id="rId33"/>
    <p:sldId id="32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ita Catalina Barros Cuesta" initials="JCBC" lastIdx="1" clrIdx="0">
    <p:extLst>
      <p:ext uri="{19B8F6BF-5375-455C-9EA6-DF929625EA0E}">
        <p15:presenceInfo xmlns:p15="http://schemas.microsoft.com/office/powerpoint/2012/main" userId="ec44c10b17a3b7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65" autoAdjust="0"/>
    <p:restoredTop sz="94660"/>
  </p:normalViewPr>
  <p:slideViewPr>
    <p:cSldViewPr snapToGrid="0">
      <p:cViewPr varScale="1">
        <p:scale>
          <a:sx n="36" d="100"/>
          <a:sy n="36" d="100"/>
        </p:scale>
        <p:origin x="43" y="384"/>
      </p:cViewPr>
      <p:guideLst/>
    </p:cSldViewPr>
  </p:slideViewPr>
  <p:notesTextViewPr>
    <p:cViewPr>
      <p:scale>
        <a:sx n="1" d="1"/>
        <a:sy n="1" d="1"/>
      </p:scale>
      <p:origin x="0" y="0"/>
    </p:cViewPr>
  </p:notesTextViewPr>
  <p:sorterViewPr>
    <p:cViewPr>
      <p:scale>
        <a:sx n="75" d="100"/>
        <a:sy n="75" d="100"/>
      </p:scale>
      <p:origin x="0" y="-89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4590D28-C3D3-4203-9914-B598EEA69023}" type="datetimeFigureOut">
              <a:rPr lang="es-CO" smtClean="0"/>
              <a:t>28/05/2021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016B315-794B-4CB0-A17E-AF0D6E577519}" type="slidenum">
              <a:rPr lang="es-CO" smtClean="0"/>
              <a:t>‹Nº›</a:t>
            </a:fld>
            <a:endParaRPr lang="es-C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99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590D28-C3D3-4203-9914-B598EEA69023}" type="datetimeFigureOut">
              <a:rPr lang="es-CO" smtClean="0"/>
              <a:t>28/05/2021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016B315-794B-4CB0-A17E-AF0D6E577519}" type="slidenum">
              <a:rPr lang="es-CO" smtClean="0"/>
              <a:t>‹Nº›</a:t>
            </a:fld>
            <a:endParaRPr lang="es-CO"/>
          </a:p>
        </p:txBody>
      </p:sp>
    </p:spTree>
    <p:extLst>
      <p:ext uri="{BB962C8B-B14F-4D97-AF65-F5344CB8AC3E}">
        <p14:creationId xmlns:p14="http://schemas.microsoft.com/office/powerpoint/2010/main" val="1241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590D28-C3D3-4203-9914-B598EEA69023}" type="datetimeFigureOut">
              <a:rPr lang="es-CO" smtClean="0"/>
              <a:t>28/05/2021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016B315-794B-4CB0-A17E-AF0D6E577519}" type="slidenum">
              <a:rPr lang="es-CO" smtClean="0"/>
              <a:t>‹Nº›</a:t>
            </a:fld>
            <a:endParaRPr lang="es-CO"/>
          </a:p>
        </p:txBody>
      </p:sp>
    </p:spTree>
    <p:extLst>
      <p:ext uri="{BB962C8B-B14F-4D97-AF65-F5344CB8AC3E}">
        <p14:creationId xmlns:p14="http://schemas.microsoft.com/office/powerpoint/2010/main" val="240613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590D28-C3D3-4203-9914-B598EEA69023}" type="datetimeFigureOut">
              <a:rPr lang="es-CO" smtClean="0"/>
              <a:t>28/05/2021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016B315-794B-4CB0-A17E-AF0D6E577519}" type="slidenum">
              <a:rPr lang="es-CO" smtClean="0"/>
              <a:t>‹Nº›</a:t>
            </a:fld>
            <a:endParaRPr lang="es-CO"/>
          </a:p>
        </p:txBody>
      </p:sp>
    </p:spTree>
    <p:extLst>
      <p:ext uri="{BB962C8B-B14F-4D97-AF65-F5344CB8AC3E}">
        <p14:creationId xmlns:p14="http://schemas.microsoft.com/office/powerpoint/2010/main" val="370140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4590D28-C3D3-4203-9914-B598EEA69023}" type="datetimeFigureOut">
              <a:rPr lang="es-CO" smtClean="0"/>
              <a:t>28/05/2021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016B315-794B-4CB0-A17E-AF0D6E577519}" type="slidenum">
              <a:rPr lang="es-CO" smtClean="0"/>
              <a:t>‹Nº›</a:t>
            </a:fld>
            <a:endParaRPr lang="es-C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68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4590D28-C3D3-4203-9914-B598EEA69023}" type="datetimeFigureOut">
              <a:rPr lang="es-CO" smtClean="0"/>
              <a:t>28/05/2021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016B315-794B-4CB0-A17E-AF0D6E577519}" type="slidenum">
              <a:rPr lang="es-CO" smtClean="0"/>
              <a:t>‹Nº›</a:t>
            </a:fld>
            <a:endParaRPr lang="es-CO"/>
          </a:p>
        </p:txBody>
      </p:sp>
    </p:spTree>
    <p:extLst>
      <p:ext uri="{BB962C8B-B14F-4D97-AF65-F5344CB8AC3E}">
        <p14:creationId xmlns:p14="http://schemas.microsoft.com/office/powerpoint/2010/main" val="242845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4590D28-C3D3-4203-9914-B598EEA69023}" type="datetimeFigureOut">
              <a:rPr lang="es-CO" smtClean="0"/>
              <a:t>28/05/2021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016B315-794B-4CB0-A17E-AF0D6E577519}" type="slidenum">
              <a:rPr lang="es-CO" smtClean="0"/>
              <a:t>‹Nº›</a:t>
            </a:fld>
            <a:endParaRPr lang="es-CO"/>
          </a:p>
        </p:txBody>
      </p:sp>
    </p:spTree>
    <p:extLst>
      <p:ext uri="{BB962C8B-B14F-4D97-AF65-F5344CB8AC3E}">
        <p14:creationId xmlns:p14="http://schemas.microsoft.com/office/powerpoint/2010/main" val="133023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4590D28-C3D3-4203-9914-B598EEA69023}" type="datetimeFigureOut">
              <a:rPr lang="es-CO" smtClean="0"/>
              <a:t>28/05/2021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016B315-794B-4CB0-A17E-AF0D6E577519}" type="slidenum">
              <a:rPr lang="es-CO" smtClean="0"/>
              <a:t>‹Nº›</a:t>
            </a:fld>
            <a:endParaRPr lang="es-CO"/>
          </a:p>
        </p:txBody>
      </p:sp>
    </p:spTree>
    <p:extLst>
      <p:ext uri="{BB962C8B-B14F-4D97-AF65-F5344CB8AC3E}">
        <p14:creationId xmlns:p14="http://schemas.microsoft.com/office/powerpoint/2010/main" val="261546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590D28-C3D3-4203-9914-B598EEA69023}" type="datetimeFigureOut">
              <a:rPr lang="es-CO" smtClean="0"/>
              <a:t>28/05/2021</a:t>
            </a:fld>
            <a:endParaRPr lang="es-C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O"/>
          </a:p>
        </p:txBody>
      </p:sp>
      <p:sp>
        <p:nvSpPr>
          <p:cNvPr id="9" name="Slide Number Placeholder 8"/>
          <p:cNvSpPr>
            <a:spLocks noGrp="1"/>
          </p:cNvSpPr>
          <p:nvPr>
            <p:ph type="sldNum" sz="quarter" idx="12"/>
          </p:nvPr>
        </p:nvSpPr>
        <p:spPr/>
        <p:txBody>
          <a:bodyPr/>
          <a:lstStyle/>
          <a:p>
            <a:fld id="{7016B315-794B-4CB0-A17E-AF0D6E577519}" type="slidenum">
              <a:rPr lang="es-CO" smtClean="0"/>
              <a:t>‹Nº›</a:t>
            </a:fld>
            <a:endParaRPr lang="es-CO"/>
          </a:p>
        </p:txBody>
      </p:sp>
    </p:spTree>
    <p:extLst>
      <p:ext uri="{BB962C8B-B14F-4D97-AF65-F5344CB8AC3E}">
        <p14:creationId xmlns:p14="http://schemas.microsoft.com/office/powerpoint/2010/main" val="418594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4590D28-C3D3-4203-9914-B598EEA69023}" type="datetimeFigureOut">
              <a:rPr lang="es-CO" smtClean="0"/>
              <a:t>28/05/2021</a:t>
            </a:fld>
            <a:endParaRPr lang="es-C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16B315-794B-4CB0-A17E-AF0D6E577519}" type="slidenum">
              <a:rPr lang="es-CO" smtClean="0"/>
              <a:t>‹Nº›</a:t>
            </a:fld>
            <a:endParaRPr lang="es-CO"/>
          </a:p>
        </p:txBody>
      </p:sp>
    </p:spTree>
    <p:extLst>
      <p:ext uri="{BB962C8B-B14F-4D97-AF65-F5344CB8AC3E}">
        <p14:creationId xmlns:p14="http://schemas.microsoft.com/office/powerpoint/2010/main" val="350347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4590D28-C3D3-4203-9914-B598EEA69023}" type="datetimeFigureOut">
              <a:rPr lang="es-CO" smtClean="0"/>
              <a:t>28/05/2021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016B315-794B-4CB0-A17E-AF0D6E577519}" type="slidenum">
              <a:rPr lang="es-CO" smtClean="0"/>
              <a:t>‹Nº›</a:t>
            </a:fld>
            <a:endParaRPr lang="es-CO"/>
          </a:p>
        </p:txBody>
      </p:sp>
    </p:spTree>
    <p:extLst>
      <p:ext uri="{BB962C8B-B14F-4D97-AF65-F5344CB8AC3E}">
        <p14:creationId xmlns:p14="http://schemas.microsoft.com/office/powerpoint/2010/main" val="331156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4590D28-C3D3-4203-9914-B598EEA69023}" type="datetimeFigureOut">
              <a:rPr lang="es-CO" smtClean="0"/>
              <a:t>28/05/2021</a:t>
            </a:fld>
            <a:endParaRPr lang="es-C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16B315-794B-4CB0-A17E-AF0D6E577519}" type="slidenum">
              <a:rPr lang="es-CO" smtClean="0"/>
              <a:t>‹Nº›</a:t>
            </a:fld>
            <a:endParaRPr lang="es-C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9403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415845" y="900751"/>
            <a:ext cx="8583416" cy="3370998"/>
          </a:xfrm>
        </p:spPr>
        <p:txBody>
          <a:bodyPr>
            <a:normAutofit/>
          </a:bodyPr>
          <a:lstStyle/>
          <a:p>
            <a:r>
              <a:rPr lang="es-CO" b="1" dirty="0">
                <a:solidFill>
                  <a:schemeClr val="accent2">
                    <a:lumMod val="75000"/>
                  </a:schemeClr>
                </a:solidFill>
              </a:rPr>
              <a:t>Manual del Usuario </a:t>
            </a:r>
            <a:r>
              <a:rPr lang="es-MX" b="1" i="1" dirty="0">
                <a:solidFill>
                  <a:schemeClr val="accent2">
                    <a:lumMod val="75000"/>
                  </a:schemeClr>
                </a:solidFill>
              </a:rPr>
              <a:t>Jurinfo</a:t>
            </a:r>
            <a:endParaRPr lang="es-CO" b="1" i="1" dirty="0">
              <a:solidFill>
                <a:schemeClr val="accent2">
                  <a:lumMod val="75000"/>
                </a:schemeClr>
              </a:solidFill>
            </a:endParaRPr>
          </a:p>
        </p:txBody>
      </p:sp>
      <p:pic>
        <p:nvPicPr>
          <p:cNvPr id="4" name="Imagen 3">
            <a:extLst>
              <a:ext uri="{FF2B5EF4-FFF2-40B4-BE49-F238E27FC236}">
                <a16:creationId xmlns:a16="http://schemas.microsoft.com/office/drawing/2014/main" id="{D4CBD24A-2F0F-4DE9-BBBF-A9501C259162}"/>
              </a:ext>
            </a:extLst>
          </p:cNvPr>
          <p:cNvPicPr/>
          <p:nvPr/>
        </p:nvPicPr>
        <p:blipFill rotWithShape="1">
          <a:blip r:embed="rId2"/>
          <a:srcRect l="51079" t="78994" r="1957" b="7606"/>
          <a:stretch/>
        </p:blipFill>
        <p:spPr>
          <a:xfrm>
            <a:off x="10850884" y="6639954"/>
            <a:ext cx="1294228" cy="175427"/>
          </a:xfrm>
          <a:prstGeom prst="rect">
            <a:avLst/>
          </a:prstGeom>
        </p:spPr>
      </p:pic>
      <p:pic>
        <p:nvPicPr>
          <p:cNvPr id="5" name="Imagen 4">
            <a:extLst>
              <a:ext uri="{FF2B5EF4-FFF2-40B4-BE49-F238E27FC236}">
                <a16:creationId xmlns:a16="http://schemas.microsoft.com/office/drawing/2014/main" id="{BCA128F8-6BAB-4AA9-A1AB-550015884F46}"/>
              </a:ext>
            </a:extLst>
          </p:cNvPr>
          <p:cNvPicPr>
            <a:picLocks noChangeAspect="1"/>
          </p:cNvPicPr>
          <p:nvPr/>
        </p:nvPicPr>
        <p:blipFill>
          <a:blip r:embed="rId3"/>
          <a:stretch>
            <a:fillRect/>
          </a:stretch>
        </p:blipFill>
        <p:spPr>
          <a:xfrm>
            <a:off x="2214408" y="4958684"/>
            <a:ext cx="2416584" cy="760776"/>
          </a:xfrm>
          <a:prstGeom prst="rect">
            <a:avLst/>
          </a:prstGeom>
        </p:spPr>
      </p:pic>
      <p:pic>
        <p:nvPicPr>
          <p:cNvPr id="8" name="Imagen 7">
            <a:extLst>
              <a:ext uri="{FF2B5EF4-FFF2-40B4-BE49-F238E27FC236}">
                <a16:creationId xmlns:a16="http://schemas.microsoft.com/office/drawing/2014/main" id="{39379CE5-5849-45C7-8405-523594ACCDAB}"/>
              </a:ext>
            </a:extLst>
          </p:cNvPr>
          <p:cNvPicPr>
            <a:picLocks noChangeAspect="1"/>
          </p:cNvPicPr>
          <p:nvPr/>
        </p:nvPicPr>
        <p:blipFill>
          <a:blip r:embed="rId4"/>
          <a:stretch>
            <a:fillRect/>
          </a:stretch>
        </p:blipFill>
        <p:spPr>
          <a:xfrm>
            <a:off x="5504605" y="4958684"/>
            <a:ext cx="4671634" cy="760775"/>
          </a:xfrm>
          <a:prstGeom prst="rect">
            <a:avLst/>
          </a:prstGeom>
        </p:spPr>
      </p:pic>
    </p:spTree>
    <p:extLst>
      <p:ext uri="{BB962C8B-B14F-4D97-AF65-F5344CB8AC3E}">
        <p14:creationId xmlns:p14="http://schemas.microsoft.com/office/powerpoint/2010/main" val="2192592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Herramienta de búsqueda</a:t>
            </a:r>
            <a:endParaRPr lang="es-CO" dirty="0"/>
          </a:p>
        </p:txBody>
      </p:sp>
      <p:sp>
        <p:nvSpPr>
          <p:cNvPr id="6" name="Marcador de contenido 5">
            <a:extLst>
              <a:ext uri="{FF2B5EF4-FFF2-40B4-BE49-F238E27FC236}">
                <a16:creationId xmlns:a16="http://schemas.microsoft.com/office/drawing/2014/main" id="{5E4B2287-6C69-46DD-94C8-92CF02CEA3DC}"/>
              </a:ext>
            </a:extLst>
          </p:cNvPr>
          <p:cNvSpPr>
            <a:spLocks noGrp="1"/>
          </p:cNvSpPr>
          <p:nvPr>
            <p:ph sz="half" idx="2"/>
          </p:nvPr>
        </p:nvSpPr>
        <p:spPr>
          <a:xfrm>
            <a:off x="1060896" y="1860264"/>
            <a:ext cx="2655698" cy="4458162"/>
          </a:xfrm>
        </p:spPr>
        <p:txBody>
          <a:bodyPr>
            <a:noAutofit/>
          </a:bodyPr>
          <a:lstStyle/>
          <a:p>
            <a:pPr algn="just"/>
            <a:r>
              <a:rPr lang="es-MX" sz="2800" b="1" dirty="0"/>
              <a:t>Tip*</a:t>
            </a:r>
          </a:p>
          <a:p>
            <a:r>
              <a:rPr lang="es-MX" sz="2800" dirty="0"/>
              <a:t>Filtros por facetas:</a:t>
            </a:r>
          </a:p>
          <a:p>
            <a:r>
              <a:rPr lang="es-MX" sz="2800" dirty="0"/>
              <a:t>Haga clic sobre cualquiera de las facetas para filtrar los resultados de búsqueda.</a:t>
            </a:r>
          </a:p>
          <a:p>
            <a:pPr marL="0" indent="0">
              <a:buNone/>
            </a:pPr>
            <a:endParaRPr lang="es-MX" sz="2800" dirty="0"/>
          </a:p>
          <a:p>
            <a:pPr algn="just"/>
            <a:endParaRPr lang="es-MX" sz="2800" dirty="0"/>
          </a:p>
        </p:txBody>
      </p:sp>
      <p:pic>
        <p:nvPicPr>
          <p:cNvPr id="4" name="Imagen 3">
            <a:extLst>
              <a:ext uri="{FF2B5EF4-FFF2-40B4-BE49-F238E27FC236}">
                <a16:creationId xmlns:a16="http://schemas.microsoft.com/office/drawing/2014/main" id="{1ACE361C-D44C-418F-8020-8FE39C134281}"/>
              </a:ext>
            </a:extLst>
          </p:cNvPr>
          <p:cNvPicPr>
            <a:picLocks noChangeAspect="1"/>
          </p:cNvPicPr>
          <p:nvPr/>
        </p:nvPicPr>
        <p:blipFill>
          <a:blip r:embed="rId2"/>
          <a:stretch>
            <a:fillRect/>
          </a:stretch>
        </p:blipFill>
        <p:spPr>
          <a:xfrm>
            <a:off x="4202983" y="1860265"/>
            <a:ext cx="2286307" cy="4005034"/>
          </a:xfrm>
          <a:prstGeom prst="rect">
            <a:avLst/>
          </a:prstGeom>
        </p:spPr>
      </p:pic>
      <p:pic>
        <p:nvPicPr>
          <p:cNvPr id="8" name="Imagen 7">
            <a:extLst>
              <a:ext uri="{FF2B5EF4-FFF2-40B4-BE49-F238E27FC236}">
                <a16:creationId xmlns:a16="http://schemas.microsoft.com/office/drawing/2014/main" id="{DCD5DA73-4253-43F8-8AB4-1E5C83337B2A}"/>
              </a:ext>
            </a:extLst>
          </p:cNvPr>
          <p:cNvPicPr>
            <a:picLocks noChangeAspect="1"/>
          </p:cNvPicPr>
          <p:nvPr/>
        </p:nvPicPr>
        <p:blipFill>
          <a:blip r:embed="rId3"/>
          <a:stretch>
            <a:fillRect/>
          </a:stretch>
        </p:blipFill>
        <p:spPr>
          <a:xfrm>
            <a:off x="8893276" y="2255053"/>
            <a:ext cx="2390775" cy="3038475"/>
          </a:xfrm>
          <a:prstGeom prst="rect">
            <a:avLst/>
          </a:prstGeom>
        </p:spPr>
      </p:pic>
      <p:pic>
        <p:nvPicPr>
          <p:cNvPr id="10" name="Imagen 9">
            <a:extLst>
              <a:ext uri="{FF2B5EF4-FFF2-40B4-BE49-F238E27FC236}">
                <a16:creationId xmlns:a16="http://schemas.microsoft.com/office/drawing/2014/main" id="{74568A4E-4524-4D0C-92B2-28CC306ED7BE}"/>
              </a:ext>
            </a:extLst>
          </p:cNvPr>
          <p:cNvPicPr>
            <a:picLocks noChangeAspect="1"/>
          </p:cNvPicPr>
          <p:nvPr/>
        </p:nvPicPr>
        <p:blipFill>
          <a:blip r:embed="rId4"/>
          <a:stretch>
            <a:fillRect/>
          </a:stretch>
        </p:blipFill>
        <p:spPr>
          <a:xfrm>
            <a:off x="6651521" y="1971580"/>
            <a:ext cx="2079524" cy="4045324"/>
          </a:xfrm>
          <a:prstGeom prst="rect">
            <a:avLst/>
          </a:prstGeom>
        </p:spPr>
      </p:pic>
    </p:spTree>
    <p:extLst>
      <p:ext uri="{BB962C8B-B14F-4D97-AF65-F5344CB8AC3E}">
        <p14:creationId xmlns:p14="http://schemas.microsoft.com/office/powerpoint/2010/main" val="418212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7BFC5F4-51A0-4362-B6E5-FE75A773D469}"/>
              </a:ext>
            </a:extLst>
          </p:cNvPr>
          <p:cNvSpPr>
            <a:spLocks noGrp="1"/>
          </p:cNvSpPr>
          <p:nvPr>
            <p:ph sz="half" idx="1"/>
          </p:nvPr>
        </p:nvSpPr>
        <p:spPr>
          <a:xfrm>
            <a:off x="1097280" y="1860264"/>
            <a:ext cx="4271133" cy="4658523"/>
          </a:xfrm>
        </p:spPr>
        <p:txBody>
          <a:bodyPr>
            <a:normAutofit/>
          </a:bodyPr>
          <a:lstStyle/>
          <a:p>
            <a:r>
              <a:rPr lang="es-419" sz="2800" dirty="0"/>
              <a:t>A partir del buscador de </a:t>
            </a:r>
            <a:r>
              <a:rPr lang="es-419" sz="2800" i="1" dirty="0"/>
              <a:t>Jurinfo</a:t>
            </a:r>
            <a:r>
              <a:rPr lang="es-419" sz="2800" dirty="0"/>
              <a:t> es posible acceder a fichas que provienen del Sistema de Relatoría relacionadas con el tema buscado.</a:t>
            </a:r>
          </a:p>
          <a:p>
            <a:r>
              <a:rPr lang="es-419" sz="2800" dirty="0"/>
              <a:t>Al final del panel que clasifica los documentos por tipo pueden consultarse las fichas en orden cronológico.</a:t>
            </a:r>
            <a:endParaRPr lang="es-CO" sz="2800" dirty="0"/>
          </a:p>
        </p:txBody>
      </p:sp>
      <p:sp>
        <p:nvSpPr>
          <p:cNvPr id="5" name="Título 1">
            <a:extLst>
              <a:ext uri="{FF2B5EF4-FFF2-40B4-BE49-F238E27FC236}">
                <a16:creationId xmlns:a16="http://schemas.microsoft.com/office/drawing/2014/main" id="{B796953C-3C77-4AA3-9FA9-158CE8A01A67}"/>
              </a:ext>
            </a:extLst>
          </p:cNvPr>
          <p:cNvSpPr txBox="1">
            <a:spLocks/>
          </p:cNvSpPr>
          <p:nvPr/>
        </p:nvSpPr>
        <p:spPr>
          <a:xfrm>
            <a:off x="1097280" y="471948"/>
            <a:ext cx="10033824" cy="138831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Integración entre el Sistema de la Relatoría y </a:t>
            </a:r>
            <a:r>
              <a:rPr lang="es-MX" b="1" i="1" dirty="0">
                <a:solidFill>
                  <a:schemeClr val="accent1">
                    <a:lumMod val="75000"/>
                  </a:schemeClr>
                </a:solidFill>
              </a:rPr>
              <a:t>Jurinfo</a:t>
            </a:r>
            <a:endParaRPr lang="es-CO" dirty="0"/>
          </a:p>
        </p:txBody>
      </p:sp>
      <p:pic>
        <p:nvPicPr>
          <p:cNvPr id="7" name="Imagen 6">
            <a:extLst>
              <a:ext uri="{FF2B5EF4-FFF2-40B4-BE49-F238E27FC236}">
                <a16:creationId xmlns:a16="http://schemas.microsoft.com/office/drawing/2014/main" id="{EBD6A29F-EB9F-4C0B-96A3-9532D252ADA3}"/>
              </a:ext>
            </a:extLst>
          </p:cNvPr>
          <p:cNvPicPr>
            <a:picLocks noChangeAspect="1"/>
          </p:cNvPicPr>
          <p:nvPr/>
        </p:nvPicPr>
        <p:blipFill>
          <a:blip r:embed="rId2"/>
          <a:stretch>
            <a:fillRect/>
          </a:stretch>
        </p:blipFill>
        <p:spPr>
          <a:xfrm>
            <a:off x="5613079" y="1860264"/>
            <a:ext cx="5273358" cy="2670251"/>
          </a:xfrm>
          <a:prstGeom prst="rect">
            <a:avLst/>
          </a:prstGeom>
        </p:spPr>
      </p:pic>
      <p:pic>
        <p:nvPicPr>
          <p:cNvPr id="9" name="Imagen 8">
            <a:extLst>
              <a:ext uri="{FF2B5EF4-FFF2-40B4-BE49-F238E27FC236}">
                <a16:creationId xmlns:a16="http://schemas.microsoft.com/office/drawing/2014/main" id="{50B34CDC-3F16-40B1-BFC2-40E16FE724EC}"/>
              </a:ext>
            </a:extLst>
          </p:cNvPr>
          <p:cNvPicPr>
            <a:picLocks noChangeAspect="1"/>
          </p:cNvPicPr>
          <p:nvPr/>
        </p:nvPicPr>
        <p:blipFill>
          <a:blip r:embed="rId3"/>
          <a:stretch>
            <a:fillRect/>
          </a:stretch>
        </p:blipFill>
        <p:spPr>
          <a:xfrm>
            <a:off x="6946490" y="3429000"/>
            <a:ext cx="4804258" cy="2757473"/>
          </a:xfrm>
          <a:prstGeom prst="rect">
            <a:avLst/>
          </a:prstGeom>
        </p:spPr>
      </p:pic>
    </p:spTree>
    <p:extLst>
      <p:ext uri="{BB962C8B-B14F-4D97-AF65-F5344CB8AC3E}">
        <p14:creationId xmlns:p14="http://schemas.microsoft.com/office/powerpoint/2010/main" val="1439313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Búsqueda avanzada</a:t>
            </a:r>
            <a:endParaRPr lang="es-CO" dirty="0"/>
          </a:p>
        </p:txBody>
      </p:sp>
      <p:sp>
        <p:nvSpPr>
          <p:cNvPr id="6" name="Marcador de contenido 5">
            <a:extLst>
              <a:ext uri="{FF2B5EF4-FFF2-40B4-BE49-F238E27FC236}">
                <a16:creationId xmlns:a16="http://schemas.microsoft.com/office/drawing/2014/main" id="{5E4B2287-6C69-46DD-94C8-92CF02CEA3DC}"/>
              </a:ext>
            </a:extLst>
          </p:cNvPr>
          <p:cNvSpPr>
            <a:spLocks noGrp="1"/>
          </p:cNvSpPr>
          <p:nvPr>
            <p:ph sz="half" idx="2"/>
          </p:nvPr>
        </p:nvSpPr>
        <p:spPr>
          <a:xfrm>
            <a:off x="1139562" y="1976284"/>
            <a:ext cx="3771651" cy="4291780"/>
          </a:xfrm>
        </p:spPr>
        <p:txBody>
          <a:bodyPr>
            <a:noAutofit/>
          </a:bodyPr>
          <a:lstStyle/>
          <a:p>
            <a:r>
              <a:rPr lang="es-MX" sz="2800" dirty="0"/>
              <a:t>La búsqueda avanzada permite usar uno o varios filtros a la vez. Entre ellos: datos identificadores del documento (Ley 1922 de 2018), frases, tipo de documento, entidad, fijar año de inicio y de límite de la búsqueda, entre otros.</a:t>
            </a:r>
            <a:endParaRPr lang="es-CO" sz="2800" dirty="0"/>
          </a:p>
        </p:txBody>
      </p:sp>
      <p:pic>
        <p:nvPicPr>
          <p:cNvPr id="3" name="Imagen 2">
            <a:extLst>
              <a:ext uri="{FF2B5EF4-FFF2-40B4-BE49-F238E27FC236}">
                <a16:creationId xmlns:a16="http://schemas.microsoft.com/office/drawing/2014/main" id="{EC554EB6-19AA-4588-8C6A-7DDB6ACCF2ED}"/>
              </a:ext>
            </a:extLst>
          </p:cNvPr>
          <p:cNvPicPr>
            <a:picLocks noChangeAspect="1"/>
          </p:cNvPicPr>
          <p:nvPr/>
        </p:nvPicPr>
        <p:blipFill>
          <a:blip r:embed="rId2"/>
          <a:stretch>
            <a:fillRect/>
          </a:stretch>
        </p:blipFill>
        <p:spPr>
          <a:xfrm>
            <a:off x="5383162" y="1975156"/>
            <a:ext cx="6567794" cy="3655935"/>
          </a:xfrm>
          <a:prstGeom prst="rect">
            <a:avLst/>
          </a:prstGeom>
        </p:spPr>
      </p:pic>
    </p:spTree>
    <p:extLst>
      <p:ext uri="{BB962C8B-B14F-4D97-AF65-F5344CB8AC3E}">
        <p14:creationId xmlns:p14="http://schemas.microsoft.com/office/powerpoint/2010/main" val="1058892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AE3ED-DCC1-48F7-83DC-13FEF852F6A0}"/>
              </a:ext>
            </a:extLst>
          </p:cNvPr>
          <p:cNvSpPr>
            <a:spLocks noGrp="1"/>
          </p:cNvSpPr>
          <p:nvPr>
            <p:ph type="title"/>
          </p:nvPr>
        </p:nvSpPr>
        <p:spPr/>
        <p:txBody>
          <a:bodyPr/>
          <a:lstStyle/>
          <a:p>
            <a:r>
              <a:rPr lang="es-419" sz="4800" b="1" dirty="0">
                <a:solidFill>
                  <a:schemeClr val="accent1">
                    <a:lumMod val="75000"/>
                  </a:schemeClr>
                </a:solidFill>
              </a:rPr>
              <a:t>SIVJRNR</a:t>
            </a:r>
            <a:endParaRPr lang="es-CO" dirty="0"/>
          </a:p>
        </p:txBody>
      </p:sp>
      <p:sp>
        <p:nvSpPr>
          <p:cNvPr id="3" name="Marcador de contenido 2">
            <a:extLst>
              <a:ext uri="{FF2B5EF4-FFF2-40B4-BE49-F238E27FC236}">
                <a16:creationId xmlns:a16="http://schemas.microsoft.com/office/drawing/2014/main" id="{0986994B-B977-4A73-B69B-425A294A3EA4}"/>
              </a:ext>
            </a:extLst>
          </p:cNvPr>
          <p:cNvSpPr>
            <a:spLocks noGrp="1"/>
          </p:cNvSpPr>
          <p:nvPr>
            <p:ph sz="half" idx="1"/>
          </p:nvPr>
        </p:nvSpPr>
        <p:spPr>
          <a:xfrm>
            <a:off x="1097279" y="1845734"/>
            <a:ext cx="6787547" cy="4389523"/>
          </a:xfrm>
        </p:spPr>
        <p:txBody>
          <a:bodyPr>
            <a:noAutofit/>
          </a:bodyPr>
          <a:lstStyle/>
          <a:p>
            <a:r>
              <a:rPr lang="es-MX" sz="2800" dirty="0"/>
              <a:t>Contiene la normativa sobre el Sistema Integral de Verdad, Justicia, Reparación y No Repetición, sobre el conflicto armado interno en Colombia y regímenes especiales anteriores al originado a partir del proceso de paz con las FARC-EP, clasificada por tipo de norma, por entidad de origen y por año. También contiene jurisprudencia seleccionada sobre la materia, de la Corte Constitucional y de la Corte Suprema de Justicia.</a:t>
            </a:r>
            <a:endParaRPr lang="es-CO" sz="2800" dirty="0"/>
          </a:p>
        </p:txBody>
      </p:sp>
      <p:pic>
        <p:nvPicPr>
          <p:cNvPr id="7" name="Marcador de contenido 6">
            <a:extLst>
              <a:ext uri="{FF2B5EF4-FFF2-40B4-BE49-F238E27FC236}">
                <a16:creationId xmlns:a16="http://schemas.microsoft.com/office/drawing/2014/main" id="{08557A26-2DE3-48E9-92CE-45084EA12692}"/>
              </a:ext>
            </a:extLst>
          </p:cNvPr>
          <p:cNvPicPr>
            <a:picLocks noGrp="1" noChangeAspect="1"/>
          </p:cNvPicPr>
          <p:nvPr>
            <p:ph sz="half" idx="2"/>
          </p:nvPr>
        </p:nvPicPr>
        <p:blipFill>
          <a:blip r:embed="rId2"/>
          <a:stretch>
            <a:fillRect/>
          </a:stretch>
        </p:blipFill>
        <p:spPr>
          <a:xfrm>
            <a:off x="8130031" y="1918290"/>
            <a:ext cx="3087349" cy="3206603"/>
          </a:xfrm>
        </p:spPr>
      </p:pic>
    </p:spTree>
    <p:extLst>
      <p:ext uri="{BB962C8B-B14F-4D97-AF65-F5344CB8AC3E}">
        <p14:creationId xmlns:p14="http://schemas.microsoft.com/office/powerpoint/2010/main" val="102442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AE3ED-DCC1-48F7-83DC-13FEF852F6A0}"/>
              </a:ext>
            </a:extLst>
          </p:cNvPr>
          <p:cNvSpPr>
            <a:spLocks noGrp="1"/>
          </p:cNvSpPr>
          <p:nvPr>
            <p:ph type="title"/>
          </p:nvPr>
        </p:nvSpPr>
        <p:spPr/>
        <p:txBody>
          <a:bodyPr/>
          <a:lstStyle/>
          <a:p>
            <a:r>
              <a:rPr lang="es-419" sz="4800" b="1" dirty="0">
                <a:solidFill>
                  <a:schemeClr val="accent1">
                    <a:lumMod val="75000"/>
                  </a:schemeClr>
                </a:solidFill>
              </a:rPr>
              <a:t>SIVJRNR</a:t>
            </a:r>
            <a:endParaRPr lang="es-CO" dirty="0"/>
          </a:p>
        </p:txBody>
      </p:sp>
      <p:sp>
        <p:nvSpPr>
          <p:cNvPr id="3" name="Marcador de contenido 2">
            <a:extLst>
              <a:ext uri="{FF2B5EF4-FFF2-40B4-BE49-F238E27FC236}">
                <a16:creationId xmlns:a16="http://schemas.microsoft.com/office/drawing/2014/main" id="{0986994B-B977-4A73-B69B-425A294A3EA4}"/>
              </a:ext>
            </a:extLst>
          </p:cNvPr>
          <p:cNvSpPr>
            <a:spLocks noGrp="1"/>
          </p:cNvSpPr>
          <p:nvPr>
            <p:ph sz="half" idx="1"/>
          </p:nvPr>
        </p:nvSpPr>
        <p:spPr>
          <a:xfrm>
            <a:off x="1097280" y="1845734"/>
            <a:ext cx="3666450" cy="4389523"/>
          </a:xfrm>
        </p:spPr>
        <p:txBody>
          <a:bodyPr>
            <a:noAutofit/>
          </a:bodyPr>
          <a:lstStyle/>
          <a:p>
            <a:r>
              <a:rPr lang="es-419" sz="2800" dirty="0"/>
              <a:t>Al interior del módulo se encontrará información clasificada en distintos ejes temáticos y a su vez por tipo de norma, entidad y año.</a:t>
            </a:r>
          </a:p>
          <a:p>
            <a:r>
              <a:rPr lang="es-419" sz="2800" dirty="0"/>
              <a:t>Para las providencias: por alta corte; sección o sala, o tipo de providencia; y finalmente por año.</a:t>
            </a:r>
            <a:endParaRPr lang="es-CO" sz="2800" dirty="0"/>
          </a:p>
        </p:txBody>
      </p:sp>
      <p:pic>
        <p:nvPicPr>
          <p:cNvPr id="7" name="Marcador de contenido 6">
            <a:extLst>
              <a:ext uri="{FF2B5EF4-FFF2-40B4-BE49-F238E27FC236}">
                <a16:creationId xmlns:a16="http://schemas.microsoft.com/office/drawing/2014/main" id="{BBE917E6-2E45-4E33-B5D9-82E9289199A1}"/>
              </a:ext>
            </a:extLst>
          </p:cNvPr>
          <p:cNvPicPr>
            <a:picLocks noGrp="1" noChangeAspect="1"/>
          </p:cNvPicPr>
          <p:nvPr>
            <p:ph sz="half" idx="2"/>
          </p:nvPr>
        </p:nvPicPr>
        <p:blipFill>
          <a:blip r:embed="rId2"/>
          <a:stretch>
            <a:fillRect/>
          </a:stretch>
        </p:blipFill>
        <p:spPr>
          <a:xfrm>
            <a:off x="4948395" y="2112106"/>
            <a:ext cx="6379699" cy="3610268"/>
          </a:xfrm>
        </p:spPr>
      </p:pic>
    </p:spTree>
    <p:extLst>
      <p:ext uri="{BB962C8B-B14F-4D97-AF65-F5344CB8AC3E}">
        <p14:creationId xmlns:p14="http://schemas.microsoft.com/office/powerpoint/2010/main" val="1251139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AE3ED-DCC1-48F7-83DC-13FEF852F6A0}"/>
              </a:ext>
            </a:extLst>
          </p:cNvPr>
          <p:cNvSpPr>
            <a:spLocks noGrp="1"/>
          </p:cNvSpPr>
          <p:nvPr>
            <p:ph type="title"/>
          </p:nvPr>
        </p:nvSpPr>
        <p:spPr/>
        <p:txBody>
          <a:bodyPr/>
          <a:lstStyle/>
          <a:p>
            <a:r>
              <a:rPr lang="es-419" sz="4800" b="1" dirty="0">
                <a:solidFill>
                  <a:schemeClr val="accent1">
                    <a:lumMod val="75000"/>
                  </a:schemeClr>
                </a:solidFill>
              </a:rPr>
              <a:t>SIVJRNR</a:t>
            </a:r>
            <a:endParaRPr lang="es-CO" dirty="0"/>
          </a:p>
        </p:txBody>
      </p:sp>
      <p:sp>
        <p:nvSpPr>
          <p:cNvPr id="3" name="Marcador de contenido 2">
            <a:extLst>
              <a:ext uri="{FF2B5EF4-FFF2-40B4-BE49-F238E27FC236}">
                <a16:creationId xmlns:a16="http://schemas.microsoft.com/office/drawing/2014/main" id="{0986994B-B977-4A73-B69B-425A294A3EA4}"/>
              </a:ext>
            </a:extLst>
          </p:cNvPr>
          <p:cNvSpPr>
            <a:spLocks noGrp="1"/>
          </p:cNvSpPr>
          <p:nvPr>
            <p:ph sz="half" idx="1"/>
          </p:nvPr>
        </p:nvSpPr>
        <p:spPr>
          <a:xfrm>
            <a:off x="1097280" y="1845734"/>
            <a:ext cx="3636952" cy="4389523"/>
          </a:xfrm>
        </p:spPr>
        <p:txBody>
          <a:bodyPr>
            <a:noAutofit/>
          </a:bodyPr>
          <a:lstStyle/>
          <a:p>
            <a:r>
              <a:rPr lang="es-419" sz="2800" dirty="0"/>
              <a:t>Es posible regresar a escenarios de navegación anteriores a través de la miga de pan en la parte superior. Y también, en la pestaña justo arriba de la sección temática.</a:t>
            </a:r>
            <a:endParaRPr lang="es-CO" sz="2800" dirty="0"/>
          </a:p>
        </p:txBody>
      </p:sp>
      <p:pic>
        <p:nvPicPr>
          <p:cNvPr id="8" name="Marcador de contenido 7">
            <a:extLst>
              <a:ext uri="{FF2B5EF4-FFF2-40B4-BE49-F238E27FC236}">
                <a16:creationId xmlns:a16="http://schemas.microsoft.com/office/drawing/2014/main" id="{CD808BC2-0921-4136-8FE5-5F542D32C6CB}"/>
              </a:ext>
            </a:extLst>
          </p:cNvPr>
          <p:cNvPicPr>
            <a:picLocks noGrp="1" noChangeAspect="1"/>
          </p:cNvPicPr>
          <p:nvPr>
            <p:ph sz="half" idx="2"/>
          </p:nvPr>
        </p:nvPicPr>
        <p:blipFill rotWithShape="1">
          <a:blip r:embed="rId2"/>
          <a:srcRect r="50455"/>
          <a:stretch/>
        </p:blipFill>
        <p:spPr>
          <a:xfrm>
            <a:off x="5103220" y="1845733"/>
            <a:ext cx="5467326" cy="4389523"/>
          </a:xfrm>
        </p:spPr>
      </p:pic>
      <p:sp>
        <p:nvSpPr>
          <p:cNvPr id="9" name="Elipse 8">
            <a:extLst>
              <a:ext uri="{FF2B5EF4-FFF2-40B4-BE49-F238E27FC236}">
                <a16:creationId xmlns:a16="http://schemas.microsoft.com/office/drawing/2014/main" id="{F9741717-EF5D-4277-B3B5-6C5AC24626E2}"/>
              </a:ext>
            </a:extLst>
          </p:cNvPr>
          <p:cNvSpPr/>
          <p:nvPr/>
        </p:nvSpPr>
        <p:spPr>
          <a:xfrm>
            <a:off x="5945945" y="1862970"/>
            <a:ext cx="2598859" cy="52489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0" name="Elipse 9">
            <a:extLst>
              <a:ext uri="{FF2B5EF4-FFF2-40B4-BE49-F238E27FC236}">
                <a16:creationId xmlns:a16="http://schemas.microsoft.com/office/drawing/2014/main" id="{4CAD2C9E-84F8-4D67-90BA-8F8D8B0E0AF8}"/>
              </a:ext>
            </a:extLst>
          </p:cNvPr>
          <p:cNvSpPr/>
          <p:nvPr/>
        </p:nvSpPr>
        <p:spPr>
          <a:xfrm>
            <a:off x="7012346" y="2536724"/>
            <a:ext cx="1253612" cy="6931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05121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CF56DB-D7AF-432C-B980-B7851E2A55AA}"/>
              </a:ext>
            </a:extLst>
          </p:cNvPr>
          <p:cNvSpPr>
            <a:spLocks noGrp="1"/>
          </p:cNvSpPr>
          <p:nvPr>
            <p:ph sz="half" idx="1"/>
          </p:nvPr>
        </p:nvSpPr>
        <p:spPr>
          <a:xfrm>
            <a:off x="1097279" y="1845734"/>
            <a:ext cx="3253495" cy="4407582"/>
          </a:xfrm>
        </p:spPr>
        <p:txBody>
          <a:bodyPr>
            <a:normAutofit/>
          </a:bodyPr>
          <a:lstStyle/>
          <a:p>
            <a:r>
              <a:rPr lang="es-419" sz="2800" dirty="0"/>
              <a:t>Contiene un índice temático sobre el </a:t>
            </a:r>
            <a:r>
              <a:rPr lang="es-MX" sz="2800" dirty="0"/>
              <a:t>Sistema Integral de Verdad, Justicia, Reparación y No Repetición – SIVJRNR.</a:t>
            </a:r>
          </a:p>
          <a:p>
            <a:r>
              <a:rPr lang="es-MX" sz="2800" dirty="0"/>
              <a:t>Encontraremos distintos temas y la normativa asociada a cada uno.</a:t>
            </a:r>
            <a:endParaRPr lang="es-CO" sz="2800" dirty="0"/>
          </a:p>
        </p:txBody>
      </p:sp>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419" b="1" dirty="0">
                <a:solidFill>
                  <a:schemeClr val="accent1">
                    <a:lumMod val="75000"/>
                  </a:schemeClr>
                </a:solidFill>
              </a:rPr>
              <a:t>Índice temático SIVJRNR</a:t>
            </a:r>
            <a:endParaRPr lang="es-CO" dirty="0"/>
          </a:p>
        </p:txBody>
      </p:sp>
      <p:pic>
        <p:nvPicPr>
          <p:cNvPr id="9" name="Imagen 8">
            <a:extLst>
              <a:ext uri="{FF2B5EF4-FFF2-40B4-BE49-F238E27FC236}">
                <a16:creationId xmlns:a16="http://schemas.microsoft.com/office/drawing/2014/main" id="{137604B4-71DC-436A-BF5D-124B2D217EB7}"/>
              </a:ext>
            </a:extLst>
          </p:cNvPr>
          <p:cNvPicPr>
            <a:picLocks noChangeAspect="1"/>
          </p:cNvPicPr>
          <p:nvPr/>
        </p:nvPicPr>
        <p:blipFill>
          <a:blip r:embed="rId2"/>
          <a:stretch>
            <a:fillRect/>
          </a:stretch>
        </p:blipFill>
        <p:spPr>
          <a:xfrm>
            <a:off x="4570123" y="2610934"/>
            <a:ext cx="5753747" cy="3625568"/>
          </a:xfrm>
          <a:prstGeom prst="rect">
            <a:avLst/>
          </a:prstGeom>
        </p:spPr>
      </p:pic>
      <p:pic>
        <p:nvPicPr>
          <p:cNvPr id="7" name="Marcador de contenido 6">
            <a:extLst>
              <a:ext uri="{FF2B5EF4-FFF2-40B4-BE49-F238E27FC236}">
                <a16:creationId xmlns:a16="http://schemas.microsoft.com/office/drawing/2014/main" id="{D04AACC7-ECC4-4D82-BCC7-C05F03309C03}"/>
              </a:ext>
            </a:extLst>
          </p:cNvPr>
          <p:cNvPicPr>
            <a:picLocks noGrp="1" noChangeAspect="1"/>
          </p:cNvPicPr>
          <p:nvPr>
            <p:ph sz="half" idx="2"/>
          </p:nvPr>
        </p:nvPicPr>
        <p:blipFill>
          <a:blip r:embed="rId3"/>
          <a:stretch>
            <a:fillRect/>
          </a:stretch>
        </p:blipFill>
        <p:spPr>
          <a:xfrm>
            <a:off x="8747546" y="1776602"/>
            <a:ext cx="2019821" cy="1947361"/>
          </a:xfrm>
        </p:spPr>
      </p:pic>
    </p:spTree>
    <p:extLst>
      <p:ext uri="{BB962C8B-B14F-4D97-AF65-F5344CB8AC3E}">
        <p14:creationId xmlns:p14="http://schemas.microsoft.com/office/powerpoint/2010/main" val="608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DE03B4D-2FB5-4BED-BBD8-4E9B9A652B39}"/>
              </a:ext>
            </a:extLst>
          </p:cNvPr>
          <p:cNvPicPr>
            <a:picLocks noGrp="1" noChangeAspect="1"/>
          </p:cNvPicPr>
          <p:nvPr>
            <p:ph sz="half" idx="1"/>
          </p:nvPr>
        </p:nvPicPr>
        <p:blipFill rotWithShape="1">
          <a:blip r:embed="rId2"/>
          <a:srcRect l="1868" t="9429"/>
          <a:stretch/>
        </p:blipFill>
        <p:spPr>
          <a:xfrm>
            <a:off x="1036320" y="1761371"/>
            <a:ext cx="5863794" cy="2104033"/>
          </a:xfrm>
        </p:spPr>
      </p:pic>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419" b="1" dirty="0">
                <a:solidFill>
                  <a:schemeClr val="accent1">
                    <a:lumMod val="75000"/>
                  </a:schemeClr>
                </a:solidFill>
              </a:rPr>
              <a:t>Índice temático SIVJRNR </a:t>
            </a:r>
            <a:endParaRPr lang="es-CO" dirty="0"/>
          </a:p>
        </p:txBody>
      </p:sp>
      <p:sp>
        <p:nvSpPr>
          <p:cNvPr id="4" name="Marcador de contenido 3">
            <a:extLst>
              <a:ext uri="{FF2B5EF4-FFF2-40B4-BE49-F238E27FC236}">
                <a16:creationId xmlns:a16="http://schemas.microsoft.com/office/drawing/2014/main" id="{3479EDDC-25C2-4532-B380-5C0B9931BDF4}"/>
              </a:ext>
            </a:extLst>
          </p:cNvPr>
          <p:cNvSpPr>
            <a:spLocks noGrp="1"/>
          </p:cNvSpPr>
          <p:nvPr>
            <p:ph sz="half" idx="2"/>
          </p:nvPr>
        </p:nvSpPr>
        <p:spPr>
          <a:xfrm>
            <a:off x="9158748" y="1845735"/>
            <a:ext cx="1996931" cy="4023360"/>
          </a:xfrm>
        </p:spPr>
        <p:txBody>
          <a:bodyPr>
            <a:normAutofit/>
          </a:bodyPr>
          <a:lstStyle/>
          <a:p>
            <a:pPr algn="r"/>
            <a:r>
              <a:rPr lang="es-419" sz="2400" b="1" dirty="0"/>
              <a:t>Tip*</a:t>
            </a:r>
          </a:p>
          <a:p>
            <a:pPr algn="r"/>
            <a:r>
              <a:rPr lang="es-419" sz="2400" dirty="0"/>
              <a:t>Al hacer clic en la letra que estemos consultando la herramienta lo redireccionará al inicio del índice. </a:t>
            </a:r>
          </a:p>
          <a:p>
            <a:pPr algn="just"/>
            <a:endParaRPr lang="es-CO" sz="2400" b="1" dirty="0"/>
          </a:p>
        </p:txBody>
      </p:sp>
      <p:pic>
        <p:nvPicPr>
          <p:cNvPr id="3" name="Imagen 2">
            <a:extLst>
              <a:ext uri="{FF2B5EF4-FFF2-40B4-BE49-F238E27FC236}">
                <a16:creationId xmlns:a16="http://schemas.microsoft.com/office/drawing/2014/main" id="{0B403D1C-B59C-4352-BEFF-917F793BB8F0}"/>
              </a:ext>
            </a:extLst>
          </p:cNvPr>
          <p:cNvPicPr>
            <a:picLocks noChangeAspect="1"/>
          </p:cNvPicPr>
          <p:nvPr/>
        </p:nvPicPr>
        <p:blipFill>
          <a:blip r:embed="rId3"/>
          <a:stretch>
            <a:fillRect/>
          </a:stretch>
        </p:blipFill>
        <p:spPr>
          <a:xfrm>
            <a:off x="2389238" y="3429000"/>
            <a:ext cx="6200221" cy="2709380"/>
          </a:xfrm>
          <a:prstGeom prst="rect">
            <a:avLst/>
          </a:prstGeom>
        </p:spPr>
      </p:pic>
    </p:spTree>
    <p:extLst>
      <p:ext uri="{BB962C8B-B14F-4D97-AF65-F5344CB8AC3E}">
        <p14:creationId xmlns:p14="http://schemas.microsoft.com/office/powerpoint/2010/main" val="41755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Consulta integrada de todas las normas y decisiones contenidas en </a:t>
            </a:r>
            <a:r>
              <a:rPr lang="es-MX" b="1" i="1" dirty="0">
                <a:solidFill>
                  <a:schemeClr val="accent1">
                    <a:lumMod val="75000"/>
                  </a:schemeClr>
                </a:solidFill>
              </a:rPr>
              <a:t>Jurinfo</a:t>
            </a:r>
            <a:endParaRPr lang="es-CO" i="1" dirty="0"/>
          </a:p>
        </p:txBody>
      </p:sp>
      <p:sp>
        <p:nvSpPr>
          <p:cNvPr id="4" name="Marcador de contenido 3">
            <a:extLst>
              <a:ext uri="{FF2B5EF4-FFF2-40B4-BE49-F238E27FC236}">
                <a16:creationId xmlns:a16="http://schemas.microsoft.com/office/drawing/2014/main" id="{3479EDDC-25C2-4532-B380-5C0B9931BDF4}"/>
              </a:ext>
            </a:extLst>
          </p:cNvPr>
          <p:cNvSpPr>
            <a:spLocks noGrp="1"/>
          </p:cNvSpPr>
          <p:nvPr>
            <p:ph sz="half" idx="2"/>
          </p:nvPr>
        </p:nvSpPr>
        <p:spPr>
          <a:xfrm>
            <a:off x="1110719" y="1860264"/>
            <a:ext cx="2930339" cy="4452046"/>
          </a:xfrm>
        </p:spPr>
        <p:txBody>
          <a:bodyPr>
            <a:normAutofit/>
          </a:bodyPr>
          <a:lstStyle/>
          <a:p>
            <a:r>
              <a:rPr lang="es-MX" sz="2800" dirty="0"/>
              <a:t>Contiene la normativa nacional incorporada a la obra y la jurisprudencia nacional externa a la JEP, clasificadas por tipo de norma, por entidad de origen y por año.</a:t>
            </a:r>
            <a:endParaRPr lang="es-CO" sz="2800" dirty="0"/>
          </a:p>
        </p:txBody>
      </p:sp>
      <p:pic>
        <p:nvPicPr>
          <p:cNvPr id="7" name="Imagen 6">
            <a:extLst>
              <a:ext uri="{FF2B5EF4-FFF2-40B4-BE49-F238E27FC236}">
                <a16:creationId xmlns:a16="http://schemas.microsoft.com/office/drawing/2014/main" id="{7DEFD98A-86C8-4B2C-A221-DD8E93668A13}"/>
              </a:ext>
            </a:extLst>
          </p:cNvPr>
          <p:cNvPicPr>
            <a:picLocks noChangeAspect="1"/>
          </p:cNvPicPr>
          <p:nvPr/>
        </p:nvPicPr>
        <p:blipFill>
          <a:blip r:embed="rId2"/>
          <a:stretch>
            <a:fillRect/>
          </a:stretch>
        </p:blipFill>
        <p:spPr>
          <a:xfrm>
            <a:off x="4380271" y="2671455"/>
            <a:ext cx="6998867" cy="3640855"/>
          </a:xfrm>
          <a:prstGeom prst="rect">
            <a:avLst/>
          </a:prstGeom>
        </p:spPr>
      </p:pic>
      <p:pic>
        <p:nvPicPr>
          <p:cNvPr id="6" name="Imagen 5">
            <a:extLst>
              <a:ext uri="{FF2B5EF4-FFF2-40B4-BE49-F238E27FC236}">
                <a16:creationId xmlns:a16="http://schemas.microsoft.com/office/drawing/2014/main" id="{C0B8CFEC-5268-4105-93C0-BAEE6107C665}"/>
              </a:ext>
            </a:extLst>
          </p:cNvPr>
          <p:cNvPicPr>
            <a:picLocks noChangeAspect="1"/>
          </p:cNvPicPr>
          <p:nvPr/>
        </p:nvPicPr>
        <p:blipFill>
          <a:blip r:embed="rId3"/>
          <a:stretch>
            <a:fillRect/>
          </a:stretch>
        </p:blipFill>
        <p:spPr>
          <a:xfrm>
            <a:off x="8967751" y="1835073"/>
            <a:ext cx="2247900" cy="2343150"/>
          </a:xfrm>
          <a:prstGeom prst="rect">
            <a:avLst/>
          </a:prstGeom>
        </p:spPr>
      </p:pic>
    </p:spTree>
    <p:extLst>
      <p:ext uri="{BB962C8B-B14F-4D97-AF65-F5344CB8AC3E}">
        <p14:creationId xmlns:p14="http://schemas.microsoft.com/office/powerpoint/2010/main" val="3553990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419" b="1" dirty="0">
                <a:solidFill>
                  <a:schemeClr val="accent1">
                    <a:lumMod val="75000"/>
                  </a:schemeClr>
                </a:solidFill>
              </a:rPr>
              <a:t>Normativa interna de la JEP </a:t>
            </a:r>
            <a:endParaRPr lang="es-CO" dirty="0"/>
          </a:p>
        </p:txBody>
      </p:sp>
      <p:sp>
        <p:nvSpPr>
          <p:cNvPr id="4" name="Marcador de contenido 3">
            <a:extLst>
              <a:ext uri="{FF2B5EF4-FFF2-40B4-BE49-F238E27FC236}">
                <a16:creationId xmlns:a16="http://schemas.microsoft.com/office/drawing/2014/main" id="{3479EDDC-25C2-4532-B380-5C0B9931BDF4}"/>
              </a:ext>
            </a:extLst>
          </p:cNvPr>
          <p:cNvSpPr>
            <a:spLocks noGrp="1"/>
          </p:cNvSpPr>
          <p:nvPr>
            <p:ph sz="half" idx="2"/>
          </p:nvPr>
        </p:nvSpPr>
        <p:spPr>
          <a:xfrm>
            <a:off x="1110720" y="1860264"/>
            <a:ext cx="3210557" cy="4023360"/>
          </a:xfrm>
        </p:spPr>
        <p:txBody>
          <a:bodyPr>
            <a:normAutofit/>
          </a:bodyPr>
          <a:lstStyle/>
          <a:p>
            <a:r>
              <a:rPr lang="es-MX" sz="2800" dirty="0"/>
              <a:t>Contiene las normas internas aplicables al funcionamiento de la JEP, clasificadas por tipo de norma y por año.</a:t>
            </a:r>
            <a:endParaRPr lang="es-CO" sz="2800" dirty="0"/>
          </a:p>
        </p:txBody>
      </p:sp>
      <p:pic>
        <p:nvPicPr>
          <p:cNvPr id="10" name="Imagen 9">
            <a:extLst>
              <a:ext uri="{FF2B5EF4-FFF2-40B4-BE49-F238E27FC236}">
                <a16:creationId xmlns:a16="http://schemas.microsoft.com/office/drawing/2014/main" id="{D18A1386-8C78-467D-A5BB-077B58CAF38B}"/>
              </a:ext>
            </a:extLst>
          </p:cNvPr>
          <p:cNvPicPr>
            <a:picLocks noChangeAspect="1"/>
          </p:cNvPicPr>
          <p:nvPr/>
        </p:nvPicPr>
        <p:blipFill>
          <a:blip r:embed="rId2"/>
          <a:stretch>
            <a:fillRect/>
          </a:stretch>
        </p:blipFill>
        <p:spPr>
          <a:xfrm>
            <a:off x="4496625" y="2110985"/>
            <a:ext cx="7254579" cy="3137473"/>
          </a:xfrm>
          <a:prstGeom prst="rect">
            <a:avLst/>
          </a:prstGeom>
        </p:spPr>
      </p:pic>
      <p:pic>
        <p:nvPicPr>
          <p:cNvPr id="8" name="Marcador de contenido 7">
            <a:extLst>
              <a:ext uri="{FF2B5EF4-FFF2-40B4-BE49-F238E27FC236}">
                <a16:creationId xmlns:a16="http://schemas.microsoft.com/office/drawing/2014/main" id="{F489D4B4-02B1-4E45-BF47-61333D467780}"/>
              </a:ext>
            </a:extLst>
          </p:cNvPr>
          <p:cNvPicPr>
            <a:picLocks noGrp="1" noChangeAspect="1"/>
          </p:cNvPicPr>
          <p:nvPr>
            <p:ph sz="half" idx="1"/>
          </p:nvPr>
        </p:nvPicPr>
        <p:blipFill>
          <a:blip r:embed="rId3"/>
          <a:stretch>
            <a:fillRect/>
          </a:stretch>
        </p:blipFill>
        <p:spPr>
          <a:xfrm>
            <a:off x="2208676" y="3892371"/>
            <a:ext cx="2200275" cy="2247900"/>
          </a:xfrm>
        </p:spPr>
      </p:pic>
    </p:spTree>
    <p:extLst>
      <p:ext uri="{BB962C8B-B14F-4D97-AF65-F5344CB8AC3E}">
        <p14:creationId xmlns:p14="http://schemas.microsoft.com/office/powerpoint/2010/main" val="239528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FFD3A827-E088-4DB8-BD20-9C92E4E5DB71}"/>
              </a:ext>
            </a:extLst>
          </p:cNvPr>
          <p:cNvPicPr>
            <a:picLocks noChangeAspect="1"/>
          </p:cNvPicPr>
          <p:nvPr/>
        </p:nvPicPr>
        <p:blipFill>
          <a:blip r:embed="rId2"/>
          <a:stretch>
            <a:fillRect/>
          </a:stretch>
        </p:blipFill>
        <p:spPr>
          <a:xfrm>
            <a:off x="2235201" y="3308905"/>
            <a:ext cx="5232400" cy="2768044"/>
          </a:xfrm>
          <a:prstGeom prst="rect">
            <a:avLst/>
          </a:prstGeom>
        </p:spPr>
      </p:pic>
      <p:sp>
        <p:nvSpPr>
          <p:cNvPr id="2" name="Título 1">
            <a:extLst>
              <a:ext uri="{FF2B5EF4-FFF2-40B4-BE49-F238E27FC236}">
                <a16:creationId xmlns:a16="http://schemas.microsoft.com/office/drawing/2014/main" id="{ADE4F232-F8F2-4FED-9872-1E9BB6862691}"/>
              </a:ext>
            </a:extLst>
          </p:cNvPr>
          <p:cNvSpPr>
            <a:spLocks noGrp="1"/>
          </p:cNvSpPr>
          <p:nvPr>
            <p:ph type="title"/>
          </p:nvPr>
        </p:nvSpPr>
        <p:spPr/>
        <p:txBody>
          <a:bodyPr>
            <a:normAutofit/>
          </a:bodyPr>
          <a:lstStyle/>
          <a:p>
            <a:r>
              <a:rPr lang="es-419" sz="5400" b="1" i="1" dirty="0">
                <a:solidFill>
                  <a:schemeClr val="accent1">
                    <a:lumMod val="75000"/>
                  </a:schemeClr>
                </a:solidFill>
              </a:rPr>
              <a:t>Home</a:t>
            </a:r>
            <a:r>
              <a:rPr lang="es-419" sz="5400" b="1" dirty="0">
                <a:solidFill>
                  <a:schemeClr val="accent1">
                    <a:lumMod val="75000"/>
                  </a:schemeClr>
                </a:solidFill>
              </a:rPr>
              <a:t> o página principal</a:t>
            </a:r>
            <a:endParaRPr lang="es-CO" sz="54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102F5A1D-16FD-4FFE-BDAE-4736D1483050}"/>
              </a:ext>
            </a:extLst>
          </p:cNvPr>
          <p:cNvSpPr>
            <a:spLocks noGrp="1"/>
          </p:cNvSpPr>
          <p:nvPr>
            <p:ph sz="half" idx="2"/>
          </p:nvPr>
        </p:nvSpPr>
        <p:spPr>
          <a:xfrm>
            <a:off x="8377084" y="1845735"/>
            <a:ext cx="2669457" cy="4023360"/>
          </a:xfrm>
        </p:spPr>
        <p:txBody>
          <a:bodyPr>
            <a:noAutofit/>
          </a:bodyPr>
          <a:lstStyle/>
          <a:p>
            <a:pPr marL="0" indent="0" algn="r">
              <a:buNone/>
            </a:pPr>
            <a:r>
              <a:rPr lang="es-419" sz="2800" dirty="0"/>
              <a:t>A partir de la página principal del portal o </a:t>
            </a:r>
            <a:r>
              <a:rPr lang="es-419" sz="2800" i="1" dirty="0"/>
              <a:t>home</a:t>
            </a:r>
            <a:r>
              <a:rPr lang="es-419" sz="2800" dirty="0"/>
              <a:t> es posible acceder a los contenidos de la herramienta.</a:t>
            </a:r>
          </a:p>
          <a:p>
            <a:pPr marL="0" indent="0" algn="r">
              <a:buNone/>
            </a:pPr>
            <a:r>
              <a:rPr lang="es-419" sz="2800" dirty="0"/>
              <a:t>Estos se encuentran distribuidos en 16 módulos.</a:t>
            </a:r>
            <a:endParaRPr lang="es-CO" sz="2800" dirty="0"/>
          </a:p>
        </p:txBody>
      </p:sp>
      <p:pic>
        <p:nvPicPr>
          <p:cNvPr id="7" name="Marcador de contenido 6">
            <a:extLst>
              <a:ext uri="{FF2B5EF4-FFF2-40B4-BE49-F238E27FC236}">
                <a16:creationId xmlns:a16="http://schemas.microsoft.com/office/drawing/2014/main" id="{8448BEA8-F623-4684-A886-CDC4FAAE5027}"/>
              </a:ext>
            </a:extLst>
          </p:cNvPr>
          <p:cNvPicPr>
            <a:picLocks noGrp="1" noChangeAspect="1"/>
          </p:cNvPicPr>
          <p:nvPr>
            <p:ph sz="half" idx="1"/>
          </p:nvPr>
        </p:nvPicPr>
        <p:blipFill>
          <a:blip r:embed="rId3"/>
          <a:stretch>
            <a:fillRect/>
          </a:stretch>
        </p:blipFill>
        <p:spPr>
          <a:xfrm>
            <a:off x="969963" y="1841454"/>
            <a:ext cx="4938712" cy="2660742"/>
          </a:xfrm>
        </p:spPr>
      </p:pic>
    </p:spTree>
    <p:extLst>
      <p:ext uri="{BB962C8B-B14F-4D97-AF65-F5344CB8AC3E}">
        <p14:creationId xmlns:p14="http://schemas.microsoft.com/office/powerpoint/2010/main" val="219031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Normas comunes a entidades públicas</a:t>
            </a:r>
            <a:r>
              <a:rPr lang="es-419" b="1" dirty="0">
                <a:solidFill>
                  <a:schemeClr val="accent1">
                    <a:lumMod val="75000"/>
                  </a:schemeClr>
                </a:solidFill>
              </a:rPr>
              <a:t> </a:t>
            </a:r>
            <a:endParaRPr lang="es-CO" dirty="0"/>
          </a:p>
        </p:txBody>
      </p:sp>
      <p:sp>
        <p:nvSpPr>
          <p:cNvPr id="4" name="Marcador de contenido 3">
            <a:extLst>
              <a:ext uri="{FF2B5EF4-FFF2-40B4-BE49-F238E27FC236}">
                <a16:creationId xmlns:a16="http://schemas.microsoft.com/office/drawing/2014/main" id="{3479EDDC-25C2-4532-B380-5C0B9931BDF4}"/>
              </a:ext>
            </a:extLst>
          </p:cNvPr>
          <p:cNvSpPr>
            <a:spLocks noGrp="1"/>
          </p:cNvSpPr>
          <p:nvPr>
            <p:ph sz="half" idx="2"/>
          </p:nvPr>
        </p:nvSpPr>
        <p:spPr>
          <a:xfrm>
            <a:off x="1110719" y="1860264"/>
            <a:ext cx="5924700" cy="4452046"/>
          </a:xfrm>
        </p:spPr>
        <p:txBody>
          <a:bodyPr>
            <a:normAutofit/>
          </a:bodyPr>
          <a:lstStyle/>
          <a:p>
            <a:r>
              <a:rPr lang="es-MX" sz="2800" dirty="0"/>
              <a:t>Contiene una selección de disposiciones clasificadas por temas sobre derecho constitucional, administrativo (laboral administrativo, contratación estatal, responsabilidad extracontractual, disciplinario, responsabilidad fiscal, etc.) y seguridad social, entre otros temas aplicables a la administración de la JEP. Los documentos además están clasificados por tipo de norma, por entidad de origen y por año.</a:t>
            </a:r>
            <a:endParaRPr lang="es-CO" sz="2800" dirty="0"/>
          </a:p>
        </p:txBody>
      </p:sp>
      <p:pic>
        <p:nvPicPr>
          <p:cNvPr id="11" name="Imagen 10">
            <a:extLst>
              <a:ext uri="{FF2B5EF4-FFF2-40B4-BE49-F238E27FC236}">
                <a16:creationId xmlns:a16="http://schemas.microsoft.com/office/drawing/2014/main" id="{47FB3EE2-35E6-4574-96B1-6066DE3F03F5}"/>
              </a:ext>
            </a:extLst>
          </p:cNvPr>
          <p:cNvPicPr>
            <a:picLocks noChangeAspect="1"/>
          </p:cNvPicPr>
          <p:nvPr/>
        </p:nvPicPr>
        <p:blipFill>
          <a:blip r:embed="rId2"/>
          <a:stretch>
            <a:fillRect/>
          </a:stretch>
        </p:blipFill>
        <p:spPr>
          <a:xfrm>
            <a:off x="7141360" y="2928998"/>
            <a:ext cx="4133700" cy="3144018"/>
          </a:xfrm>
          <a:prstGeom prst="rect">
            <a:avLst/>
          </a:prstGeom>
        </p:spPr>
      </p:pic>
      <p:pic>
        <p:nvPicPr>
          <p:cNvPr id="3" name="Imagen 2">
            <a:extLst>
              <a:ext uri="{FF2B5EF4-FFF2-40B4-BE49-F238E27FC236}">
                <a16:creationId xmlns:a16="http://schemas.microsoft.com/office/drawing/2014/main" id="{EBFA229A-4D51-410C-9A21-2855C62DC33D}"/>
              </a:ext>
            </a:extLst>
          </p:cNvPr>
          <p:cNvPicPr>
            <a:picLocks noChangeAspect="1"/>
          </p:cNvPicPr>
          <p:nvPr/>
        </p:nvPicPr>
        <p:blipFill>
          <a:blip r:embed="rId3"/>
          <a:stretch>
            <a:fillRect/>
          </a:stretch>
        </p:blipFill>
        <p:spPr>
          <a:xfrm>
            <a:off x="8968844" y="1790762"/>
            <a:ext cx="2200275" cy="2295525"/>
          </a:xfrm>
          <a:prstGeom prst="rect">
            <a:avLst/>
          </a:prstGeom>
        </p:spPr>
      </p:pic>
    </p:spTree>
    <p:extLst>
      <p:ext uri="{BB962C8B-B14F-4D97-AF65-F5344CB8AC3E}">
        <p14:creationId xmlns:p14="http://schemas.microsoft.com/office/powerpoint/2010/main" val="79107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Jurisprudencia sobre asuntos comunes a entidades públicas</a:t>
            </a:r>
            <a:r>
              <a:rPr lang="es-419" b="1" dirty="0">
                <a:solidFill>
                  <a:schemeClr val="accent1">
                    <a:lumMod val="75000"/>
                  </a:schemeClr>
                </a:solidFill>
              </a:rPr>
              <a:t> </a:t>
            </a:r>
            <a:endParaRPr lang="es-CO" dirty="0"/>
          </a:p>
        </p:txBody>
      </p:sp>
      <p:sp>
        <p:nvSpPr>
          <p:cNvPr id="4" name="Marcador de contenido 3">
            <a:extLst>
              <a:ext uri="{FF2B5EF4-FFF2-40B4-BE49-F238E27FC236}">
                <a16:creationId xmlns:a16="http://schemas.microsoft.com/office/drawing/2014/main" id="{3479EDDC-25C2-4532-B380-5C0B9931BDF4}"/>
              </a:ext>
            </a:extLst>
          </p:cNvPr>
          <p:cNvSpPr>
            <a:spLocks noGrp="1"/>
          </p:cNvSpPr>
          <p:nvPr>
            <p:ph sz="half" idx="2"/>
          </p:nvPr>
        </p:nvSpPr>
        <p:spPr>
          <a:xfrm>
            <a:off x="1110719" y="1860264"/>
            <a:ext cx="4985281" cy="4452046"/>
          </a:xfrm>
        </p:spPr>
        <p:txBody>
          <a:bodyPr>
            <a:normAutofit/>
          </a:bodyPr>
          <a:lstStyle/>
          <a:p>
            <a:r>
              <a:rPr lang="es-MX" sz="2800" dirty="0"/>
              <a:t>Contiene una selección de jurisprudencia sobre contratación estatal, derecho administrativo en general, asuntos laborales administrativos, responsabilidad fiscal, derecho disciplinario, seguridad social en salud, pensiones y riesgos laborales. Además permite la consulta de todas las decisiones proferidas por la Corte Constitucional.</a:t>
            </a:r>
            <a:endParaRPr lang="es-CO" sz="2800" dirty="0"/>
          </a:p>
        </p:txBody>
      </p:sp>
      <p:pic>
        <p:nvPicPr>
          <p:cNvPr id="3" name="Imagen 2">
            <a:extLst>
              <a:ext uri="{FF2B5EF4-FFF2-40B4-BE49-F238E27FC236}">
                <a16:creationId xmlns:a16="http://schemas.microsoft.com/office/drawing/2014/main" id="{37094A22-F8DC-4968-9401-748B481D7BEA}"/>
              </a:ext>
            </a:extLst>
          </p:cNvPr>
          <p:cNvPicPr>
            <a:picLocks noChangeAspect="1"/>
          </p:cNvPicPr>
          <p:nvPr/>
        </p:nvPicPr>
        <p:blipFill>
          <a:blip r:embed="rId2"/>
          <a:stretch>
            <a:fillRect/>
          </a:stretch>
        </p:blipFill>
        <p:spPr>
          <a:xfrm>
            <a:off x="6134015" y="3125066"/>
            <a:ext cx="5192537" cy="2892523"/>
          </a:xfrm>
          <a:prstGeom prst="rect">
            <a:avLst/>
          </a:prstGeom>
        </p:spPr>
      </p:pic>
      <p:pic>
        <p:nvPicPr>
          <p:cNvPr id="6" name="Imagen 5">
            <a:extLst>
              <a:ext uri="{FF2B5EF4-FFF2-40B4-BE49-F238E27FC236}">
                <a16:creationId xmlns:a16="http://schemas.microsoft.com/office/drawing/2014/main" id="{6C05458F-BD6C-4305-A3F0-6687A6072FC2}"/>
              </a:ext>
            </a:extLst>
          </p:cNvPr>
          <p:cNvPicPr>
            <a:picLocks noChangeAspect="1"/>
          </p:cNvPicPr>
          <p:nvPr/>
        </p:nvPicPr>
        <p:blipFill>
          <a:blip r:embed="rId3"/>
          <a:stretch>
            <a:fillRect/>
          </a:stretch>
        </p:blipFill>
        <p:spPr>
          <a:xfrm>
            <a:off x="8902212" y="1860264"/>
            <a:ext cx="2247900" cy="2314575"/>
          </a:xfrm>
          <a:prstGeom prst="rect">
            <a:avLst/>
          </a:prstGeom>
        </p:spPr>
      </p:pic>
    </p:spTree>
    <p:extLst>
      <p:ext uri="{BB962C8B-B14F-4D97-AF65-F5344CB8AC3E}">
        <p14:creationId xmlns:p14="http://schemas.microsoft.com/office/powerpoint/2010/main" val="1851983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Derecho penal nacional</a:t>
            </a:r>
            <a:endParaRPr lang="es-CO" dirty="0"/>
          </a:p>
        </p:txBody>
      </p:sp>
      <p:sp>
        <p:nvSpPr>
          <p:cNvPr id="4" name="Marcador de contenido 3">
            <a:extLst>
              <a:ext uri="{FF2B5EF4-FFF2-40B4-BE49-F238E27FC236}">
                <a16:creationId xmlns:a16="http://schemas.microsoft.com/office/drawing/2014/main" id="{3479EDDC-25C2-4532-B380-5C0B9931BDF4}"/>
              </a:ext>
            </a:extLst>
          </p:cNvPr>
          <p:cNvSpPr>
            <a:spLocks noGrp="1"/>
          </p:cNvSpPr>
          <p:nvPr>
            <p:ph sz="half" idx="2"/>
          </p:nvPr>
        </p:nvSpPr>
        <p:spPr>
          <a:xfrm>
            <a:off x="1110719" y="1860264"/>
            <a:ext cx="4759139" cy="4452046"/>
          </a:xfrm>
        </p:spPr>
        <p:txBody>
          <a:bodyPr>
            <a:normAutofit/>
          </a:bodyPr>
          <a:lstStyle/>
          <a:p>
            <a:r>
              <a:rPr lang="es-MX" sz="2800" dirty="0"/>
              <a:t>Contiene la compilación de derecho penal colombiano, organizada por tipo de norma, corporación judicial y orden cronológico. También contiene una selección de temas especiales de normativa y jurisprudencia, y la jurisprudencia disponible de la Sala de Casación Laboral de la Corte Suprema de Justicia.</a:t>
            </a:r>
            <a:endParaRPr lang="es-CO" sz="2800" dirty="0"/>
          </a:p>
        </p:txBody>
      </p:sp>
      <p:pic>
        <p:nvPicPr>
          <p:cNvPr id="9" name="Imagen 8">
            <a:extLst>
              <a:ext uri="{FF2B5EF4-FFF2-40B4-BE49-F238E27FC236}">
                <a16:creationId xmlns:a16="http://schemas.microsoft.com/office/drawing/2014/main" id="{543FC7B4-566F-4260-8174-61FA02C132ED}"/>
              </a:ext>
            </a:extLst>
          </p:cNvPr>
          <p:cNvPicPr>
            <a:picLocks noChangeAspect="1"/>
          </p:cNvPicPr>
          <p:nvPr/>
        </p:nvPicPr>
        <p:blipFill>
          <a:blip r:embed="rId2"/>
          <a:stretch>
            <a:fillRect/>
          </a:stretch>
        </p:blipFill>
        <p:spPr>
          <a:xfrm>
            <a:off x="6007106" y="2574561"/>
            <a:ext cx="5405437" cy="2776537"/>
          </a:xfrm>
          <a:prstGeom prst="rect">
            <a:avLst/>
          </a:prstGeom>
        </p:spPr>
      </p:pic>
      <p:pic>
        <p:nvPicPr>
          <p:cNvPr id="3" name="Imagen 2">
            <a:extLst>
              <a:ext uri="{FF2B5EF4-FFF2-40B4-BE49-F238E27FC236}">
                <a16:creationId xmlns:a16="http://schemas.microsoft.com/office/drawing/2014/main" id="{2D619223-0656-416C-80B9-93293FB1EAF7}"/>
              </a:ext>
            </a:extLst>
          </p:cNvPr>
          <p:cNvPicPr>
            <a:picLocks noChangeAspect="1"/>
          </p:cNvPicPr>
          <p:nvPr/>
        </p:nvPicPr>
        <p:blipFill>
          <a:blip r:embed="rId3"/>
          <a:stretch>
            <a:fillRect/>
          </a:stretch>
        </p:blipFill>
        <p:spPr>
          <a:xfrm>
            <a:off x="8995934" y="1860264"/>
            <a:ext cx="2247900" cy="2324100"/>
          </a:xfrm>
          <a:prstGeom prst="rect">
            <a:avLst/>
          </a:prstGeom>
        </p:spPr>
      </p:pic>
    </p:spTree>
    <p:extLst>
      <p:ext uri="{BB962C8B-B14F-4D97-AF65-F5344CB8AC3E}">
        <p14:creationId xmlns:p14="http://schemas.microsoft.com/office/powerpoint/2010/main" val="18544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Derecho penal internacional</a:t>
            </a:r>
            <a:endParaRPr lang="es-CO" dirty="0"/>
          </a:p>
        </p:txBody>
      </p:sp>
      <p:sp>
        <p:nvSpPr>
          <p:cNvPr id="4" name="Marcador de contenido 3">
            <a:extLst>
              <a:ext uri="{FF2B5EF4-FFF2-40B4-BE49-F238E27FC236}">
                <a16:creationId xmlns:a16="http://schemas.microsoft.com/office/drawing/2014/main" id="{3479EDDC-25C2-4532-B380-5C0B9931BDF4}"/>
              </a:ext>
            </a:extLst>
          </p:cNvPr>
          <p:cNvSpPr>
            <a:spLocks noGrp="1"/>
          </p:cNvSpPr>
          <p:nvPr>
            <p:ph sz="half" idx="2"/>
          </p:nvPr>
        </p:nvSpPr>
        <p:spPr>
          <a:xfrm>
            <a:off x="1110719" y="1860264"/>
            <a:ext cx="6189734" cy="4452046"/>
          </a:xfrm>
        </p:spPr>
        <p:txBody>
          <a:bodyPr>
            <a:noAutofit/>
          </a:bodyPr>
          <a:lstStyle/>
          <a:p>
            <a:r>
              <a:rPr lang="es-MX" sz="2800" dirty="0"/>
              <a:t>Contiene la normativa nacional que adoptó actos internacionales sobre derecho penal internacional, clasificada por entidad de origen, tipo de documento y por año. A su vez contiene decisiones de control de constitucionalidad de la Corte Constitucional sobre dicha normativa. También contiene una selección de actos internacionales sobre la misma materia, clasificados por tipo de documento, entidad de origen y año.</a:t>
            </a:r>
            <a:endParaRPr lang="es-CO" sz="2800" dirty="0"/>
          </a:p>
        </p:txBody>
      </p:sp>
      <p:pic>
        <p:nvPicPr>
          <p:cNvPr id="3" name="Imagen 2">
            <a:extLst>
              <a:ext uri="{FF2B5EF4-FFF2-40B4-BE49-F238E27FC236}">
                <a16:creationId xmlns:a16="http://schemas.microsoft.com/office/drawing/2014/main" id="{3D7BEA08-EB7C-4B6F-A6B8-74C1EAE37FD9}"/>
              </a:ext>
            </a:extLst>
          </p:cNvPr>
          <p:cNvPicPr>
            <a:picLocks noChangeAspect="1"/>
          </p:cNvPicPr>
          <p:nvPr/>
        </p:nvPicPr>
        <p:blipFill>
          <a:blip r:embed="rId2"/>
          <a:stretch>
            <a:fillRect/>
          </a:stretch>
        </p:blipFill>
        <p:spPr>
          <a:xfrm>
            <a:off x="7476125" y="3846014"/>
            <a:ext cx="4109126" cy="1908070"/>
          </a:xfrm>
          <a:prstGeom prst="rect">
            <a:avLst/>
          </a:prstGeom>
        </p:spPr>
      </p:pic>
      <p:pic>
        <p:nvPicPr>
          <p:cNvPr id="6" name="Imagen 5">
            <a:extLst>
              <a:ext uri="{FF2B5EF4-FFF2-40B4-BE49-F238E27FC236}">
                <a16:creationId xmlns:a16="http://schemas.microsoft.com/office/drawing/2014/main" id="{63EB5499-DD65-4F9C-A03E-1AA71E6B7762}"/>
              </a:ext>
            </a:extLst>
          </p:cNvPr>
          <p:cNvPicPr>
            <a:picLocks noChangeAspect="1"/>
          </p:cNvPicPr>
          <p:nvPr/>
        </p:nvPicPr>
        <p:blipFill>
          <a:blip r:embed="rId3"/>
          <a:stretch>
            <a:fillRect/>
          </a:stretch>
        </p:blipFill>
        <p:spPr>
          <a:xfrm>
            <a:off x="8892114" y="1771712"/>
            <a:ext cx="2415650" cy="2608902"/>
          </a:xfrm>
          <a:prstGeom prst="rect">
            <a:avLst/>
          </a:prstGeom>
        </p:spPr>
      </p:pic>
    </p:spTree>
    <p:extLst>
      <p:ext uri="{BB962C8B-B14F-4D97-AF65-F5344CB8AC3E}">
        <p14:creationId xmlns:p14="http://schemas.microsoft.com/office/powerpoint/2010/main" val="3031629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Derecho internacional público</a:t>
            </a:r>
            <a:endParaRPr lang="es-CO" dirty="0"/>
          </a:p>
        </p:txBody>
      </p:sp>
      <p:sp>
        <p:nvSpPr>
          <p:cNvPr id="6" name="Marcador de contenido 5">
            <a:extLst>
              <a:ext uri="{FF2B5EF4-FFF2-40B4-BE49-F238E27FC236}">
                <a16:creationId xmlns:a16="http://schemas.microsoft.com/office/drawing/2014/main" id="{5E4B2287-6C69-46DD-94C8-92CF02CEA3DC}"/>
              </a:ext>
            </a:extLst>
          </p:cNvPr>
          <p:cNvSpPr>
            <a:spLocks noGrp="1"/>
          </p:cNvSpPr>
          <p:nvPr>
            <p:ph sz="half" idx="2"/>
          </p:nvPr>
        </p:nvSpPr>
        <p:spPr>
          <a:xfrm>
            <a:off x="1139562" y="1860263"/>
            <a:ext cx="6160890" cy="4588230"/>
          </a:xfrm>
        </p:spPr>
        <p:txBody>
          <a:bodyPr>
            <a:noAutofit/>
          </a:bodyPr>
          <a:lstStyle/>
          <a:p>
            <a:r>
              <a:rPr lang="es-MX" sz="2800" dirty="0"/>
              <a:t>Contiene la normativa nacional que adoptó actos internacionales sobre derecho internacional público, clasificada por entidad de origen, tipo de documento y por año. A su vez contiene decisiones de control de constitucionalidad de la Corte Constitucional sobre dicha normativa. También contiene una selección de actos internacionales sobre la misma materia, clasificados por tipo de documentos, entidad de origen y año.</a:t>
            </a:r>
            <a:endParaRPr lang="es-CO" sz="2800" dirty="0"/>
          </a:p>
        </p:txBody>
      </p:sp>
      <p:pic>
        <p:nvPicPr>
          <p:cNvPr id="9" name="Imagen 8">
            <a:extLst>
              <a:ext uri="{FF2B5EF4-FFF2-40B4-BE49-F238E27FC236}">
                <a16:creationId xmlns:a16="http://schemas.microsoft.com/office/drawing/2014/main" id="{3C54EB73-BABA-4A51-A15D-F6A0A9834559}"/>
              </a:ext>
            </a:extLst>
          </p:cNvPr>
          <p:cNvPicPr>
            <a:picLocks noChangeAspect="1"/>
          </p:cNvPicPr>
          <p:nvPr/>
        </p:nvPicPr>
        <p:blipFill>
          <a:blip r:embed="rId2"/>
          <a:stretch>
            <a:fillRect/>
          </a:stretch>
        </p:blipFill>
        <p:spPr>
          <a:xfrm>
            <a:off x="7529542" y="4011561"/>
            <a:ext cx="3886833" cy="1701134"/>
          </a:xfrm>
          <a:prstGeom prst="rect">
            <a:avLst/>
          </a:prstGeom>
        </p:spPr>
      </p:pic>
      <p:pic>
        <p:nvPicPr>
          <p:cNvPr id="3" name="Imagen 2">
            <a:extLst>
              <a:ext uri="{FF2B5EF4-FFF2-40B4-BE49-F238E27FC236}">
                <a16:creationId xmlns:a16="http://schemas.microsoft.com/office/drawing/2014/main" id="{5CFC3689-A183-4615-8E14-F66401D3E4F0}"/>
              </a:ext>
            </a:extLst>
          </p:cNvPr>
          <p:cNvPicPr>
            <a:picLocks noChangeAspect="1"/>
          </p:cNvPicPr>
          <p:nvPr/>
        </p:nvPicPr>
        <p:blipFill>
          <a:blip r:embed="rId3"/>
          <a:stretch>
            <a:fillRect/>
          </a:stretch>
        </p:blipFill>
        <p:spPr>
          <a:xfrm>
            <a:off x="8973805" y="1782653"/>
            <a:ext cx="2442570" cy="2534166"/>
          </a:xfrm>
          <a:prstGeom prst="rect">
            <a:avLst/>
          </a:prstGeom>
        </p:spPr>
      </p:pic>
    </p:spTree>
    <p:extLst>
      <p:ext uri="{BB962C8B-B14F-4D97-AF65-F5344CB8AC3E}">
        <p14:creationId xmlns:p14="http://schemas.microsoft.com/office/powerpoint/2010/main" val="2235126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Derecho Internacional Humanitario</a:t>
            </a:r>
            <a:endParaRPr lang="es-CO" dirty="0"/>
          </a:p>
        </p:txBody>
      </p:sp>
      <p:sp>
        <p:nvSpPr>
          <p:cNvPr id="6" name="Marcador de contenido 5">
            <a:extLst>
              <a:ext uri="{FF2B5EF4-FFF2-40B4-BE49-F238E27FC236}">
                <a16:creationId xmlns:a16="http://schemas.microsoft.com/office/drawing/2014/main" id="{5E4B2287-6C69-46DD-94C8-92CF02CEA3DC}"/>
              </a:ext>
            </a:extLst>
          </p:cNvPr>
          <p:cNvSpPr>
            <a:spLocks noGrp="1"/>
          </p:cNvSpPr>
          <p:nvPr>
            <p:ph sz="half" idx="2"/>
          </p:nvPr>
        </p:nvSpPr>
        <p:spPr>
          <a:xfrm>
            <a:off x="1139562" y="1860263"/>
            <a:ext cx="6421742" cy="4407801"/>
          </a:xfrm>
        </p:spPr>
        <p:txBody>
          <a:bodyPr>
            <a:noAutofit/>
          </a:bodyPr>
          <a:lstStyle/>
          <a:p>
            <a:r>
              <a:rPr lang="es-MX" sz="2800" dirty="0"/>
              <a:t>Contiene la normativa nacional que adoptó actos internacionales sobre derecho internacional humanitario, clasificada por entidad de origen, tipo de documento y por año. A su vez contiene decisiones de control de constitucionalidad de la Corte Constitucional sobre dicha normativa. También contiene una selección de actos internacionales sobre la misma materia, clasificados por tipo de documentos, entidad de origen y año.</a:t>
            </a:r>
            <a:endParaRPr lang="es-CO" sz="2800" dirty="0"/>
          </a:p>
        </p:txBody>
      </p:sp>
      <p:pic>
        <p:nvPicPr>
          <p:cNvPr id="3" name="Imagen 2">
            <a:extLst>
              <a:ext uri="{FF2B5EF4-FFF2-40B4-BE49-F238E27FC236}">
                <a16:creationId xmlns:a16="http://schemas.microsoft.com/office/drawing/2014/main" id="{21B94267-BCDA-410B-9E94-9BE2E11BA32B}"/>
              </a:ext>
            </a:extLst>
          </p:cNvPr>
          <p:cNvPicPr>
            <a:picLocks noChangeAspect="1"/>
          </p:cNvPicPr>
          <p:nvPr/>
        </p:nvPicPr>
        <p:blipFill>
          <a:blip r:embed="rId2"/>
          <a:stretch>
            <a:fillRect/>
          </a:stretch>
        </p:blipFill>
        <p:spPr>
          <a:xfrm>
            <a:off x="8626212" y="1860263"/>
            <a:ext cx="2571750" cy="2486025"/>
          </a:xfrm>
          <a:prstGeom prst="rect">
            <a:avLst/>
          </a:prstGeom>
        </p:spPr>
      </p:pic>
      <p:pic>
        <p:nvPicPr>
          <p:cNvPr id="7" name="Imagen 6">
            <a:extLst>
              <a:ext uri="{FF2B5EF4-FFF2-40B4-BE49-F238E27FC236}">
                <a16:creationId xmlns:a16="http://schemas.microsoft.com/office/drawing/2014/main" id="{95CCB79E-CD95-46F9-B28D-CD578EF0BF7B}"/>
              </a:ext>
            </a:extLst>
          </p:cNvPr>
          <p:cNvPicPr>
            <a:picLocks noChangeAspect="1"/>
          </p:cNvPicPr>
          <p:nvPr/>
        </p:nvPicPr>
        <p:blipFill>
          <a:blip r:embed="rId3"/>
          <a:stretch>
            <a:fillRect/>
          </a:stretch>
        </p:blipFill>
        <p:spPr>
          <a:xfrm>
            <a:off x="7628162" y="4032940"/>
            <a:ext cx="4136903" cy="1929593"/>
          </a:xfrm>
          <a:prstGeom prst="rect">
            <a:avLst/>
          </a:prstGeom>
        </p:spPr>
      </p:pic>
    </p:spTree>
    <p:extLst>
      <p:ext uri="{BB962C8B-B14F-4D97-AF65-F5344CB8AC3E}">
        <p14:creationId xmlns:p14="http://schemas.microsoft.com/office/powerpoint/2010/main" val="3986938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Derecho Internacional de los Derechos Humanos</a:t>
            </a:r>
            <a:endParaRPr lang="es-CO" dirty="0"/>
          </a:p>
        </p:txBody>
      </p:sp>
      <p:sp>
        <p:nvSpPr>
          <p:cNvPr id="6" name="Marcador de contenido 5">
            <a:extLst>
              <a:ext uri="{FF2B5EF4-FFF2-40B4-BE49-F238E27FC236}">
                <a16:creationId xmlns:a16="http://schemas.microsoft.com/office/drawing/2014/main" id="{5E4B2287-6C69-46DD-94C8-92CF02CEA3DC}"/>
              </a:ext>
            </a:extLst>
          </p:cNvPr>
          <p:cNvSpPr>
            <a:spLocks noGrp="1"/>
          </p:cNvSpPr>
          <p:nvPr>
            <p:ph sz="half" idx="2"/>
          </p:nvPr>
        </p:nvSpPr>
        <p:spPr>
          <a:xfrm>
            <a:off x="1139562" y="1860263"/>
            <a:ext cx="6352619" cy="4588229"/>
          </a:xfrm>
        </p:spPr>
        <p:txBody>
          <a:bodyPr>
            <a:noAutofit/>
          </a:bodyPr>
          <a:lstStyle/>
          <a:p>
            <a:r>
              <a:rPr lang="es-MX" sz="2800" dirty="0"/>
              <a:t>Contiene la normativa nacional que adoptó actos internacionales sobre derecho internacional de los derechos humanos, clasificada por entidad de origen, tipo de documento y por año. A su vez contiene decisiones de control de constitucionalidad de la Corte Constitucional sobre dicha normativa. También contiene una selección de actos internacionales sobre la misma materia, clasificados por tipo de documentos, entidad de origen y año.</a:t>
            </a:r>
            <a:endParaRPr lang="es-CO" sz="2800" dirty="0"/>
          </a:p>
        </p:txBody>
      </p:sp>
      <p:pic>
        <p:nvPicPr>
          <p:cNvPr id="4" name="Imagen 3">
            <a:extLst>
              <a:ext uri="{FF2B5EF4-FFF2-40B4-BE49-F238E27FC236}">
                <a16:creationId xmlns:a16="http://schemas.microsoft.com/office/drawing/2014/main" id="{D1636E46-2DDC-4AD5-8F3F-9783CBC92724}"/>
              </a:ext>
            </a:extLst>
          </p:cNvPr>
          <p:cNvPicPr>
            <a:picLocks noChangeAspect="1"/>
          </p:cNvPicPr>
          <p:nvPr/>
        </p:nvPicPr>
        <p:blipFill>
          <a:blip r:embed="rId2"/>
          <a:stretch>
            <a:fillRect/>
          </a:stretch>
        </p:blipFill>
        <p:spPr>
          <a:xfrm>
            <a:off x="8588112" y="1860264"/>
            <a:ext cx="2609850" cy="2486025"/>
          </a:xfrm>
          <a:prstGeom prst="rect">
            <a:avLst/>
          </a:prstGeom>
        </p:spPr>
      </p:pic>
      <p:pic>
        <p:nvPicPr>
          <p:cNvPr id="9" name="Imagen 8">
            <a:extLst>
              <a:ext uri="{FF2B5EF4-FFF2-40B4-BE49-F238E27FC236}">
                <a16:creationId xmlns:a16="http://schemas.microsoft.com/office/drawing/2014/main" id="{D874E250-0265-4983-8C7E-D9CAF0AA079F}"/>
              </a:ext>
            </a:extLst>
          </p:cNvPr>
          <p:cNvPicPr>
            <a:picLocks noChangeAspect="1"/>
          </p:cNvPicPr>
          <p:nvPr/>
        </p:nvPicPr>
        <p:blipFill>
          <a:blip r:embed="rId3"/>
          <a:stretch>
            <a:fillRect/>
          </a:stretch>
        </p:blipFill>
        <p:spPr>
          <a:xfrm>
            <a:off x="7598542" y="4015647"/>
            <a:ext cx="4044521" cy="1964180"/>
          </a:xfrm>
          <a:prstGeom prst="rect">
            <a:avLst/>
          </a:prstGeom>
        </p:spPr>
      </p:pic>
    </p:spTree>
    <p:extLst>
      <p:ext uri="{BB962C8B-B14F-4D97-AF65-F5344CB8AC3E}">
        <p14:creationId xmlns:p14="http://schemas.microsoft.com/office/powerpoint/2010/main" val="1445576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Decisiones y documentos internacionales</a:t>
            </a:r>
            <a:endParaRPr lang="es-CO" dirty="0"/>
          </a:p>
        </p:txBody>
      </p:sp>
      <p:sp>
        <p:nvSpPr>
          <p:cNvPr id="6" name="Marcador de contenido 5">
            <a:extLst>
              <a:ext uri="{FF2B5EF4-FFF2-40B4-BE49-F238E27FC236}">
                <a16:creationId xmlns:a16="http://schemas.microsoft.com/office/drawing/2014/main" id="{5E4B2287-6C69-46DD-94C8-92CF02CEA3DC}"/>
              </a:ext>
            </a:extLst>
          </p:cNvPr>
          <p:cNvSpPr>
            <a:spLocks noGrp="1"/>
          </p:cNvSpPr>
          <p:nvPr>
            <p:ph sz="half" idx="2"/>
          </p:nvPr>
        </p:nvSpPr>
        <p:spPr>
          <a:xfrm>
            <a:off x="1139563" y="2022493"/>
            <a:ext cx="5600450" cy="3994850"/>
          </a:xfrm>
        </p:spPr>
        <p:txBody>
          <a:bodyPr>
            <a:noAutofit/>
          </a:bodyPr>
          <a:lstStyle/>
          <a:p>
            <a:r>
              <a:rPr lang="es-MX" sz="2800" dirty="0"/>
              <a:t>Contiene una relación de documentos y decisiones internacionales originadas en cortes y tribunales internacionales, sobre asuntos penales, de derechos humanos, de derecho internacional humanitario y de derecho internacional público. También contiene doctrina del Comité Internacional de la Cruz Roja.</a:t>
            </a:r>
            <a:endParaRPr lang="es-CO" sz="2800" dirty="0"/>
          </a:p>
        </p:txBody>
      </p:sp>
      <p:pic>
        <p:nvPicPr>
          <p:cNvPr id="3" name="Imagen 2">
            <a:extLst>
              <a:ext uri="{FF2B5EF4-FFF2-40B4-BE49-F238E27FC236}">
                <a16:creationId xmlns:a16="http://schemas.microsoft.com/office/drawing/2014/main" id="{29C0FD83-F315-4606-A728-872D7EBE6EC1}"/>
              </a:ext>
            </a:extLst>
          </p:cNvPr>
          <p:cNvPicPr>
            <a:picLocks noChangeAspect="1"/>
          </p:cNvPicPr>
          <p:nvPr/>
        </p:nvPicPr>
        <p:blipFill>
          <a:blip r:embed="rId2"/>
          <a:stretch>
            <a:fillRect/>
          </a:stretch>
        </p:blipFill>
        <p:spPr>
          <a:xfrm>
            <a:off x="7462615" y="2022493"/>
            <a:ext cx="3255004" cy="3367731"/>
          </a:xfrm>
          <a:prstGeom prst="rect">
            <a:avLst/>
          </a:prstGeom>
        </p:spPr>
      </p:pic>
    </p:spTree>
    <p:extLst>
      <p:ext uri="{BB962C8B-B14F-4D97-AF65-F5344CB8AC3E}">
        <p14:creationId xmlns:p14="http://schemas.microsoft.com/office/powerpoint/2010/main" val="1090906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BB969BA-8004-40B0-B30C-3F7106403518}"/>
              </a:ext>
            </a:extLst>
          </p:cNvPr>
          <p:cNvPicPr>
            <a:picLocks noChangeAspect="1"/>
          </p:cNvPicPr>
          <p:nvPr/>
        </p:nvPicPr>
        <p:blipFill>
          <a:blip r:embed="rId2"/>
          <a:stretch>
            <a:fillRect/>
          </a:stretch>
        </p:blipFill>
        <p:spPr>
          <a:xfrm>
            <a:off x="9449296" y="1710813"/>
            <a:ext cx="1748666" cy="1748666"/>
          </a:xfrm>
          <a:prstGeom prst="rect">
            <a:avLst/>
          </a:prstGeom>
        </p:spPr>
      </p:pic>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Normativa COVID-19</a:t>
            </a:r>
            <a:endParaRPr lang="es-CO" dirty="0"/>
          </a:p>
        </p:txBody>
      </p:sp>
      <p:sp>
        <p:nvSpPr>
          <p:cNvPr id="6" name="Marcador de contenido 5">
            <a:extLst>
              <a:ext uri="{FF2B5EF4-FFF2-40B4-BE49-F238E27FC236}">
                <a16:creationId xmlns:a16="http://schemas.microsoft.com/office/drawing/2014/main" id="{5E4B2287-6C69-46DD-94C8-92CF02CEA3DC}"/>
              </a:ext>
            </a:extLst>
          </p:cNvPr>
          <p:cNvSpPr>
            <a:spLocks noGrp="1"/>
          </p:cNvSpPr>
          <p:nvPr>
            <p:ph sz="half" idx="2"/>
          </p:nvPr>
        </p:nvSpPr>
        <p:spPr>
          <a:xfrm>
            <a:off x="1139562" y="1860265"/>
            <a:ext cx="6544348" cy="4407800"/>
          </a:xfrm>
        </p:spPr>
        <p:txBody>
          <a:bodyPr>
            <a:noAutofit/>
          </a:bodyPr>
          <a:lstStyle/>
          <a:p>
            <a:r>
              <a:rPr lang="es-MX" sz="2800" dirty="0"/>
              <a:t>Contiene la compilación de disposiciones nacionales de carácter general expedidas para atender la emergencia causada por el virus COVID-19, la compilación de disposiciones sobre la misma materia aplicables al sector salud, organizadas por tipo de norma y orden cronológico. También contiene una selección de temas generales, decisiones judiciales y conceptos jurídicos sobre la misma materia.</a:t>
            </a:r>
            <a:endParaRPr lang="es-CO" sz="2800" dirty="0"/>
          </a:p>
        </p:txBody>
      </p:sp>
      <p:pic>
        <p:nvPicPr>
          <p:cNvPr id="8" name="Imagen 7">
            <a:extLst>
              <a:ext uri="{FF2B5EF4-FFF2-40B4-BE49-F238E27FC236}">
                <a16:creationId xmlns:a16="http://schemas.microsoft.com/office/drawing/2014/main" id="{FD7BDA52-80B9-447E-B48B-01849C7F8354}"/>
              </a:ext>
            </a:extLst>
          </p:cNvPr>
          <p:cNvPicPr>
            <a:picLocks noChangeAspect="1"/>
          </p:cNvPicPr>
          <p:nvPr/>
        </p:nvPicPr>
        <p:blipFill>
          <a:blip r:embed="rId3"/>
          <a:stretch>
            <a:fillRect/>
          </a:stretch>
        </p:blipFill>
        <p:spPr>
          <a:xfrm>
            <a:off x="8141110" y="3295371"/>
            <a:ext cx="3778196" cy="2972692"/>
          </a:xfrm>
          <a:prstGeom prst="rect">
            <a:avLst/>
          </a:prstGeom>
        </p:spPr>
      </p:pic>
    </p:spTree>
    <p:extLst>
      <p:ext uri="{BB962C8B-B14F-4D97-AF65-F5344CB8AC3E}">
        <p14:creationId xmlns:p14="http://schemas.microsoft.com/office/powerpoint/2010/main" val="2252923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Justicia Constitucional en Tiempos de Transición</a:t>
            </a:r>
            <a:endParaRPr lang="es-CO" dirty="0"/>
          </a:p>
        </p:txBody>
      </p:sp>
      <p:sp>
        <p:nvSpPr>
          <p:cNvPr id="6" name="Marcador de contenido 5">
            <a:extLst>
              <a:ext uri="{FF2B5EF4-FFF2-40B4-BE49-F238E27FC236}">
                <a16:creationId xmlns:a16="http://schemas.microsoft.com/office/drawing/2014/main" id="{5E4B2287-6C69-46DD-94C8-92CF02CEA3DC}"/>
              </a:ext>
            </a:extLst>
          </p:cNvPr>
          <p:cNvSpPr>
            <a:spLocks noGrp="1"/>
          </p:cNvSpPr>
          <p:nvPr>
            <p:ph sz="half" idx="2"/>
          </p:nvPr>
        </p:nvSpPr>
        <p:spPr>
          <a:xfrm>
            <a:off x="1139562" y="1904509"/>
            <a:ext cx="5792180" cy="4407800"/>
          </a:xfrm>
        </p:spPr>
        <p:txBody>
          <a:bodyPr>
            <a:noAutofit/>
          </a:bodyPr>
          <a:lstStyle/>
          <a:p>
            <a:r>
              <a:rPr lang="es-MX" sz="2800" dirty="0"/>
              <a:t>Contiene un trabajo especial de análisis jurídicos sobre justicia constitucional en tiempos de transición, desarrollado por la Facultad de Derecho de la Universidad de los Andes. Las fichas de análisis se consultan directamente en el portal especial dispuesto por la Universidad. Las herramientas de búsqueda del Sistema permiten buscar sobre los textos de las fichas.</a:t>
            </a:r>
            <a:endParaRPr lang="es-CO" sz="2800" dirty="0"/>
          </a:p>
        </p:txBody>
      </p:sp>
      <p:pic>
        <p:nvPicPr>
          <p:cNvPr id="3074" name="Picture 2">
            <a:extLst>
              <a:ext uri="{FF2B5EF4-FFF2-40B4-BE49-F238E27FC236}">
                <a16:creationId xmlns:a16="http://schemas.microsoft.com/office/drawing/2014/main" id="{812D5056-30A2-4936-BF25-B0BFC1B93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065" y="2068031"/>
            <a:ext cx="3763238" cy="35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25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7CFE0-0AAB-4213-957F-5912158415A9}"/>
              </a:ext>
            </a:extLst>
          </p:cNvPr>
          <p:cNvSpPr>
            <a:spLocks noGrp="1"/>
          </p:cNvSpPr>
          <p:nvPr>
            <p:ph type="title"/>
          </p:nvPr>
        </p:nvSpPr>
        <p:spPr/>
        <p:txBody>
          <a:bodyPr/>
          <a:lstStyle/>
          <a:p>
            <a:r>
              <a:rPr lang="es-419" sz="4800" b="1" i="1" dirty="0">
                <a:solidFill>
                  <a:schemeClr val="accent1">
                    <a:lumMod val="75000"/>
                  </a:schemeClr>
                </a:solidFill>
              </a:rPr>
              <a:t>Home</a:t>
            </a:r>
            <a:r>
              <a:rPr lang="es-419" sz="4800" b="1" dirty="0">
                <a:solidFill>
                  <a:schemeClr val="accent1">
                    <a:lumMod val="75000"/>
                  </a:schemeClr>
                </a:solidFill>
              </a:rPr>
              <a:t> o página principal</a:t>
            </a:r>
            <a:endParaRPr lang="es-CO" dirty="0"/>
          </a:p>
        </p:txBody>
      </p:sp>
      <p:sp>
        <p:nvSpPr>
          <p:cNvPr id="3" name="Marcador de contenido 2">
            <a:extLst>
              <a:ext uri="{FF2B5EF4-FFF2-40B4-BE49-F238E27FC236}">
                <a16:creationId xmlns:a16="http://schemas.microsoft.com/office/drawing/2014/main" id="{01FB3B14-0F59-48E2-8D4C-0A2D8DC8921A}"/>
              </a:ext>
            </a:extLst>
          </p:cNvPr>
          <p:cNvSpPr>
            <a:spLocks noGrp="1"/>
          </p:cNvSpPr>
          <p:nvPr>
            <p:ph sz="half" idx="1"/>
          </p:nvPr>
        </p:nvSpPr>
        <p:spPr>
          <a:xfrm>
            <a:off x="1097281" y="1845734"/>
            <a:ext cx="4418616" cy="4525569"/>
          </a:xfrm>
        </p:spPr>
        <p:txBody>
          <a:bodyPr>
            <a:normAutofit lnSpcReduction="10000"/>
          </a:bodyPr>
          <a:lstStyle/>
          <a:p>
            <a:r>
              <a:rPr lang="es-419" sz="2800" dirty="0"/>
              <a:t>En la página principal se encuentran dos botones:</a:t>
            </a:r>
          </a:p>
          <a:p>
            <a:pPr marL="514350" indent="-514350">
              <a:buFont typeface="+mj-lt"/>
              <a:buAutoNum type="arabicPeriod"/>
            </a:pPr>
            <a:r>
              <a:rPr lang="es-419" sz="2800" dirty="0"/>
              <a:t>Menú hamburguesa (tres líneas ubicadas en la parte superior izquierda): haciendo clic en él se puede acceder en todo momento a los 16 módulos de la obra.</a:t>
            </a:r>
          </a:p>
          <a:p>
            <a:pPr marL="514350" indent="-514350">
              <a:buFont typeface="+mj-lt"/>
              <a:buAutoNum type="arabicPeriod"/>
            </a:pPr>
            <a:r>
              <a:rPr lang="es-419" sz="2800" dirty="0"/>
              <a:t>Inicio: regresa a la página principal.</a:t>
            </a:r>
            <a:endParaRPr lang="es-CO" sz="2800" dirty="0"/>
          </a:p>
        </p:txBody>
      </p:sp>
      <p:pic>
        <p:nvPicPr>
          <p:cNvPr id="7" name="Marcador de contenido 6">
            <a:extLst>
              <a:ext uri="{FF2B5EF4-FFF2-40B4-BE49-F238E27FC236}">
                <a16:creationId xmlns:a16="http://schemas.microsoft.com/office/drawing/2014/main" id="{B2B116EF-ABFD-4235-B8D2-8F66426FA034}"/>
              </a:ext>
            </a:extLst>
          </p:cNvPr>
          <p:cNvPicPr>
            <a:picLocks noGrp="1" noChangeAspect="1"/>
          </p:cNvPicPr>
          <p:nvPr>
            <p:ph sz="half" idx="2"/>
          </p:nvPr>
        </p:nvPicPr>
        <p:blipFill>
          <a:blip r:embed="rId2"/>
          <a:stretch>
            <a:fillRect/>
          </a:stretch>
        </p:blipFill>
        <p:spPr>
          <a:xfrm>
            <a:off x="6218555" y="1845734"/>
            <a:ext cx="4937125" cy="3213949"/>
          </a:xfrm>
        </p:spPr>
      </p:pic>
      <p:sp>
        <p:nvSpPr>
          <p:cNvPr id="11" name="Elipse 10">
            <a:extLst>
              <a:ext uri="{FF2B5EF4-FFF2-40B4-BE49-F238E27FC236}">
                <a16:creationId xmlns:a16="http://schemas.microsoft.com/office/drawing/2014/main" id="{3A3DA175-1EF9-4014-AACD-EB2C09F4A62C}"/>
              </a:ext>
            </a:extLst>
          </p:cNvPr>
          <p:cNvSpPr/>
          <p:nvPr/>
        </p:nvSpPr>
        <p:spPr>
          <a:xfrm>
            <a:off x="6225030" y="1932040"/>
            <a:ext cx="284813" cy="302221"/>
          </a:xfrm>
          <a:prstGeom prst="ellipse">
            <a:avLst/>
          </a:prstGeom>
          <a:noFill/>
          <a:ln>
            <a:solidFill>
              <a:srgbClr val="00B050"/>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s-CO" dirty="0"/>
          </a:p>
        </p:txBody>
      </p:sp>
      <p:sp>
        <p:nvSpPr>
          <p:cNvPr id="12" name="Elipse 11">
            <a:extLst>
              <a:ext uri="{FF2B5EF4-FFF2-40B4-BE49-F238E27FC236}">
                <a16:creationId xmlns:a16="http://schemas.microsoft.com/office/drawing/2014/main" id="{6E580918-FB87-428C-9855-45E5A980BC83}"/>
              </a:ext>
            </a:extLst>
          </p:cNvPr>
          <p:cNvSpPr/>
          <p:nvPr/>
        </p:nvSpPr>
        <p:spPr>
          <a:xfrm>
            <a:off x="6225030" y="2512143"/>
            <a:ext cx="662467" cy="302221"/>
          </a:xfrm>
          <a:prstGeom prst="ellipse">
            <a:avLst/>
          </a:prstGeom>
          <a:noFill/>
          <a:ln>
            <a:solidFill>
              <a:srgbClr val="00B050"/>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pic>
        <p:nvPicPr>
          <p:cNvPr id="5" name="Imagen 4">
            <a:extLst>
              <a:ext uri="{FF2B5EF4-FFF2-40B4-BE49-F238E27FC236}">
                <a16:creationId xmlns:a16="http://schemas.microsoft.com/office/drawing/2014/main" id="{AB57C379-B265-4F61-AFAD-95F84FF7DCD5}"/>
              </a:ext>
            </a:extLst>
          </p:cNvPr>
          <p:cNvPicPr>
            <a:picLocks noChangeAspect="1"/>
          </p:cNvPicPr>
          <p:nvPr/>
        </p:nvPicPr>
        <p:blipFill rotWithShape="1">
          <a:blip r:embed="rId3"/>
          <a:srcRect r="24758"/>
          <a:stretch/>
        </p:blipFill>
        <p:spPr>
          <a:xfrm>
            <a:off x="6998715" y="2967369"/>
            <a:ext cx="4418616" cy="3214974"/>
          </a:xfrm>
          <a:prstGeom prst="rect">
            <a:avLst/>
          </a:prstGeom>
        </p:spPr>
      </p:pic>
    </p:spTree>
    <p:extLst>
      <p:ext uri="{BB962C8B-B14F-4D97-AF65-F5344CB8AC3E}">
        <p14:creationId xmlns:p14="http://schemas.microsoft.com/office/powerpoint/2010/main" val="3966432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a:extLst>
              <a:ext uri="{FF2B5EF4-FFF2-40B4-BE49-F238E27FC236}">
                <a16:creationId xmlns:a16="http://schemas.microsoft.com/office/drawing/2014/main" id="{DE9D5F82-6C2D-40BB-8D1D-646E35700241}"/>
              </a:ext>
            </a:extLst>
          </p:cNvPr>
          <p:cNvSpPr txBox="1">
            <a:spLocks/>
          </p:cNvSpPr>
          <p:nvPr/>
        </p:nvSpPr>
        <p:spPr>
          <a:xfrm>
            <a:off x="1097280" y="758952"/>
            <a:ext cx="10058400" cy="3566160"/>
          </a:xfrm>
          <a:prstGeom prst="rect">
            <a:avLst/>
          </a:prstGeom>
        </p:spPr>
        <p:txBody>
          <a:bodyPr vert="horz" lIns="91440" tIns="45720" rIns="91440" bIns="45720" rtlCol="0" anchor="b" anchorCtr="0">
            <a:norm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r>
              <a:rPr lang="es-419" sz="9600" dirty="0"/>
              <a:t>DOCUMENTOS</a:t>
            </a:r>
            <a:endParaRPr lang="es-CO" sz="9600" dirty="0"/>
          </a:p>
        </p:txBody>
      </p:sp>
      <p:sp>
        <p:nvSpPr>
          <p:cNvPr id="7" name="Subtítulo 5">
            <a:extLst>
              <a:ext uri="{FF2B5EF4-FFF2-40B4-BE49-F238E27FC236}">
                <a16:creationId xmlns:a16="http://schemas.microsoft.com/office/drawing/2014/main" id="{10A3C4D0-077F-4EC8-B1F8-35A463E824F1}"/>
              </a:ext>
            </a:extLst>
          </p:cNvPr>
          <p:cNvSpPr txBox="1">
            <a:spLocks/>
          </p:cNvSpPr>
          <p:nvPr/>
        </p:nvSpPr>
        <p:spPr>
          <a:xfrm>
            <a:off x="1100051" y="4455620"/>
            <a:ext cx="10058400" cy="119301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r>
              <a:rPr lang="es-MX" sz="3200" dirty="0"/>
              <a:t>JURINFO - Sistema de Información Jurídica de la JEP</a:t>
            </a:r>
            <a:endParaRPr lang="es-CO" sz="3200" dirty="0"/>
          </a:p>
        </p:txBody>
      </p:sp>
    </p:spTree>
    <p:extLst>
      <p:ext uri="{BB962C8B-B14F-4D97-AF65-F5344CB8AC3E}">
        <p14:creationId xmlns:p14="http://schemas.microsoft.com/office/powerpoint/2010/main" val="1786647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6C61A49-5372-4BC9-8726-BE59FD5577C8}"/>
              </a:ext>
            </a:extLst>
          </p:cNvPr>
          <p:cNvSpPr>
            <a:spLocks noGrp="1"/>
          </p:cNvSpPr>
          <p:nvPr>
            <p:ph type="title"/>
          </p:nvPr>
        </p:nvSpPr>
        <p:spPr/>
        <p:txBody>
          <a:bodyPr/>
          <a:lstStyle/>
          <a:p>
            <a:r>
              <a:rPr lang="es-419" b="1" dirty="0">
                <a:solidFill>
                  <a:schemeClr val="accent1">
                    <a:lumMod val="75000"/>
                  </a:schemeClr>
                </a:solidFill>
              </a:rPr>
              <a:t>Navegación al interior de los documentos</a:t>
            </a:r>
            <a:endParaRPr lang="es-CO" b="1" dirty="0">
              <a:solidFill>
                <a:schemeClr val="accent1">
                  <a:lumMod val="75000"/>
                </a:schemeClr>
              </a:solidFill>
            </a:endParaRPr>
          </a:p>
        </p:txBody>
      </p:sp>
      <p:sp>
        <p:nvSpPr>
          <p:cNvPr id="3" name="Marcador de contenido 2">
            <a:extLst>
              <a:ext uri="{FF2B5EF4-FFF2-40B4-BE49-F238E27FC236}">
                <a16:creationId xmlns:a16="http://schemas.microsoft.com/office/drawing/2014/main" id="{45B80252-CD46-47A4-BEFE-59074A7E14C3}"/>
              </a:ext>
            </a:extLst>
          </p:cNvPr>
          <p:cNvSpPr>
            <a:spLocks noGrp="1"/>
          </p:cNvSpPr>
          <p:nvPr>
            <p:ph sz="half" idx="1"/>
          </p:nvPr>
        </p:nvSpPr>
        <p:spPr>
          <a:xfrm>
            <a:off x="1036320" y="1737360"/>
            <a:ext cx="4199357" cy="4540318"/>
          </a:xfrm>
        </p:spPr>
        <p:txBody>
          <a:bodyPr>
            <a:normAutofit/>
          </a:bodyPr>
          <a:lstStyle/>
          <a:p>
            <a:r>
              <a:rPr lang="es-419" sz="2800" dirty="0"/>
              <a:t>A todos los documentos se puede acceder haciendo clic en el nombre del documento. </a:t>
            </a:r>
          </a:p>
          <a:p>
            <a:r>
              <a:rPr lang="es-419" sz="2800" dirty="0"/>
              <a:t>Al interior de ellos podrán ser consultados: notas de vigencia, notas de control de constitucionalidad y de legalidad, concordancias y legislación anterior.</a:t>
            </a:r>
          </a:p>
        </p:txBody>
      </p:sp>
      <p:pic>
        <p:nvPicPr>
          <p:cNvPr id="9" name="Marcador de contenido 8">
            <a:extLst>
              <a:ext uri="{FF2B5EF4-FFF2-40B4-BE49-F238E27FC236}">
                <a16:creationId xmlns:a16="http://schemas.microsoft.com/office/drawing/2014/main" id="{BC39EB90-FCFD-45D3-B8FA-60158D4D3F66}"/>
              </a:ext>
            </a:extLst>
          </p:cNvPr>
          <p:cNvPicPr>
            <a:picLocks noGrp="1" noChangeAspect="1"/>
          </p:cNvPicPr>
          <p:nvPr>
            <p:ph sz="half" idx="2"/>
          </p:nvPr>
        </p:nvPicPr>
        <p:blipFill rotWithShape="1">
          <a:blip r:embed="rId2"/>
          <a:srcRect l="11052" t="10564" r="7396"/>
          <a:stretch/>
        </p:blipFill>
        <p:spPr>
          <a:xfrm>
            <a:off x="5235676" y="1770362"/>
            <a:ext cx="4817439" cy="2270696"/>
          </a:xfrm>
        </p:spPr>
      </p:pic>
      <p:pic>
        <p:nvPicPr>
          <p:cNvPr id="11" name="Imagen 10">
            <a:extLst>
              <a:ext uri="{FF2B5EF4-FFF2-40B4-BE49-F238E27FC236}">
                <a16:creationId xmlns:a16="http://schemas.microsoft.com/office/drawing/2014/main" id="{5D70B365-2000-4706-A2D8-749EC3E23647}"/>
              </a:ext>
            </a:extLst>
          </p:cNvPr>
          <p:cNvPicPr>
            <a:picLocks noChangeAspect="1"/>
          </p:cNvPicPr>
          <p:nvPr/>
        </p:nvPicPr>
        <p:blipFill>
          <a:blip r:embed="rId3"/>
          <a:stretch>
            <a:fillRect/>
          </a:stretch>
        </p:blipFill>
        <p:spPr>
          <a:xfrm>
            <a:off x="7875639" y="2683964"/>
            <a:ext cx="3624827" cy="3593713"/>
          </a:xfrm>
          <a:prstGeom prst="rect">
            <a:avLst/>
          </a:prstGeom>
        </p:spPr>
      </p:pic>
    </p:spTree>
    <p:extLst>
      <p:ext uri="{BB962C8B-B14F-4D97-AF65-F5344CB8AC3E}">
        <p14:creationId xmlns:p14="http://schemas.microsoft.com/office/powerpoint/2010/main" val="3487503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3CE24F-859B-4BD4-8B5F-E543E13E1F38}"/>
              </a:ext>
            </a:extLst>
          </p:cNvPr>
          <p:cNvSpPr>
            <a:spLocks noGrp="1"/>
          </p:cNvSpPr>
          <p:nvPr>
            <p:ph sz="half" idx="1"/>
          </p:nvPr>
        </p:nvSpPr>
        <p:spPr>
          <a:xfrm>
            <a:off x="1097280" y="1845733"/>
            <a:ext cx="6158865" cy="4725663"/>
          </a:xfrm>
        </p:spPr>
        <p:txBody>
          <a:bodyPr>
            <a:normAutofit/>
          </a:bodyPr>
          <a:lstStyle/>
          <a:p>
            <a:r>
              <a:rPr lang="es-419" sz="2800" dirty="0"/>
              <a:t>Al interior de cada documento es posible buscar palabras, números o frases haciendo clic en</a:t>
            </a:r>
          </a:p>
          <a:p>
            <a:r>
              <a:rPr lang="es-419" sz="2800" dirty="0"/>
              <a:t>También se puede navegar por los títulos, secciones o artículos desde el índice.</a:t>
            </a:r>
          </a:p>
          <a:p>
            <a:r>
              <a:rPr lang="es-419" sz="2800" dirty="0"/>
              <a:t>En la parte superior derecha al hacer clic en Anotaciones se consulta el documento sin notas especiales. Es posible también descargar e imprimir el documento.</a:t>
            </a:r>
            <a:endParaRPr lang="es-CO" sz="2800" dirty="0"/>
          </a:p>
        </p:txBody>
      </p:sp>
      <p:pic>
        <p:nvPicPr>
          <p:cNvPr id="9" name="Marcador de contenido 8">
            <a:extLst>
              <a:ext uri="{FF2B5EF4-FFF2-40B4-BE49-F238E27FC236}">
                <a16:creationId xmlns:a16="http://schemas.microsoft.com/office/drawing/2014/main" id="{5FF3000D-7D2E-424E-99AB-0664067D7CD4}"/>
              </a:ext>
            </a:extLst>
          </p:cNvPr>
          <p:cNvPicPr>
            <a:picLocks noGrp="1" noChangeAspect="1"/>
          </p:cNvPicPr>
          <p:nvPr>
            <p:ph sz="half" idx="2"/>
          </p:nvPr>
        </p:nvPicPr>
        <p:blipFill>
          <a:blip r:embed="rId2"/>
          <a:stretch>
            <a:fillRect/>
          </a:stretch>
        </p:blipFill>
        <p:spPr>
          <a:xfrm>
            <a:off x="7256145" y="2229192"/>
            <a:ext cx="3340999" cy="2312404"/>
          </a:xfrm>
        </p:spPr>
      </p:pic>
      <p:sp>
        <p:nvSpPr>
          <p:cNvPr id="5" name="Título 1">
            <a:extLst>
              <a:ext uri="{FF2B5EF4-FFF2-40B4-BE49-F238E27FC236}">
                <a16:creationId xmlns:a16="http://schemas.microsoft.com/office/drawing/2014/main" id="{5CFE5686-132A-4D3C-A2DA-8A13178BE87E}"/>
              </a:ext>
            </a:extLst>
          </p:cNvPr>
          <p:cNvSpPr>
            <a:spLocks noGrp="1"/>
          </p:cNvSpPr>
          <p:nvPr>
            <p:ph type="title"/>
          </p:nvPr>
        </p:nvSpPr>
        <p:spPr>
          <a:xfrm>
            <a:off x="1097280" y="286603"/>
            <a:ext cx="10058400" cy="1450757"/>
          </a:xfrm>
        </p:spPr>
        <p:txBody>
          <a:bodyPr/>
          <a:lstStyle/>
          <a:p>
            <a:r>
              <a:rPr lang="es-419" b="1" dirty="0">
                <a:solidFill>
                  <a:schemeClr val="accent1">
                    <a:lumMod val="75000"/>
                  </a:schemeClr>
                </a:solidFill>
              </a:rPr>
              <a:t>Navegación al interior de los documentos</a:t>
            </a:r>
            <a:endParaRPr lang="es-CO" b="1" dirty="0">
              <a:solidFill>
                <a:schemeClr val="accent1">
                  <a:lumMod val="75000"/>
                </a:schemeClr>
              </a:solidFill>
            </a:endParaRPr>
          </a:p>
        </p:txBody>
      </p:sp>
      <p:pic>
        <p:nvPicPr>
          <p:cNvPr id="11" name="Imagen 10">
            <a:extLst>
              <a:ext uri="{FF2B5EF4-FFF2-40B4-BE49-F238E27FC236}">
                <a16:creationId xmlns:a16="http://schemas.microsoft.com/office/drawing/2014/main" id="{68437D27-79F1-4AA0-83AA-B804D8C9D074}"/>
              </a:ext>
            </a:extLst>
          </p:cNvPr>
          <p:cNvPicPr>
            <a:picLocks noChangeAspect="1"/>
          </p:cNvPicPr>
          <p:nvPr/>
        </p:nvPicPr>
        <p:blipFill>
          <a:blip r:embed="rId3"/>
          <a:stretch>
            <a:fillRect/>
          </a:stretch>
        </p:blipFill>
        <p:spPr>
          <a:xfrm>
            <a:off x="7462622" y="4649970"/>
            <a:ext cx="3838575" cy="695325"/>
          </a:xfrm>
          <a:prstGeom prst="rect">
            <a:avLst/>
          </a:prstGeom>
        </p:spPr>
      </p:pic>
      <p:pic>
        <p:nvPicPr>
          <p:cNvPr id="4" name="Imagen 3">
            <a:extLst>
              <a:ext uri="{FF2B5EF4-FFF2-40B4-BE49-F238E27FC236}">
                <a16:creationId xmlns:a16="http://schemas.microsoft.com/office/drawing/2014/main" id="{0A8DCDE1-4ABB-40FB-91DF-34648FACB801}"/>
              </a:ext>
            </a:extLst>
          </p:cNvPr>
          <p:cNvPicPr>
            <a:picLocks noChangeAspect="1"/>
          </p:cNvPicPr>
          <p:nvPr/>
        </p:nvPicPr>
        <p:blipFill>
          <a:blip r:embed="rId4"/>
          <a:stretch>
            <a:fillRect/>
          </a:stretch>
        </p:blipFill>
        <p:spPr>
          <a:xfrm>
            <a:off x="3682644" y="2587162"/>
            <a:ext cx="462345" cy="488515"/>
          </a:xfrm>
          <a:prstGeom prst="rect">
            <a:avLst/>
          </a:prstGeom>
        </p:spPr>
      </p:pic>
    </p:spTree>
    <p:extLst>
      <p:ext uri="{BB962C8B-B14F-4D97-AF65-F5344CB8AC3E}">
        <p14:creationId xmlns:p14="http://schemas.microsoft.com/office/powerpoint/2010/main" val="3469027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5CE0E37-CCB4-4D04-B0EC-2FE73EB18F97}"/>
              </a:ext>
            </a:extLst>
          </p:cNvPr>
          <p:cNvSpPr>
            <a:spLocks noGrp="1"/>
          </p:cNvSpPr>
          <p:nvPr>
            <p:ph type="title" idx="4294967295"/>
          </p:nvPr>
        </p:nvSpPr>
        <p:spPr>
          <a:xfrm>
            <a:off x="2138516" y="1385248"/>
            <a:ext cx="4557713" cy="3200400"/>
          </a:xfrm>
        </p:spPr>
        <p:txBody>
          <a:bodyPr>
            <a:normAutofit/>
          </a:bodyPr>
          <a:lstStyle/>
          <a:p>
            <a:r>
              <a:rPr lang="es-419" sz="6600" b="1" dirty="0">
                <a:solidFill>
                  <a:schemeClr val="accent1">
                    <a:lumMod val="75000"/>
                  </a:schemeClr>
                </a:solidFill>
              </a:rPr>
              <a:t>¡Pruébalo ahora mismo!</a:t>
            </a:r>
            <a:endParaRPr lang="es-CO" sz="6600" b="1" dirty="0">
              <a:solidFill>
                <a:schemeClr val="accent1">
                  <a:lumMod val="75000"/>
                </a:schemeClr>
              </a:solidFill>
            </a:endParaRPr>
          </a:p>
        </p:txBody>
      </p:sp>
      <p:pic>
        <p:nvPicPr>
          <p:cNvPr id="6" name="Imagen 5">
            <a:extLst>
              <a:ext uri="{FF2B5EF4-FFF2-40B4-BE49-F238E27FC236}">
                <a16:creationId xmlns:a16="http://schemas.microsoft.com/office/drawing/2014/main" id="{A4DF9294-0EC5-4A32-9105-34CEBF73CD26}"/>
              </a:ext>
            </a:extLst>
          </p:cNvPr>
          <p:cNvPicPr>
            <a:picLocks noChangeAspect="1"/>
          </p:cNvPicPr>
          <p:nvPr/>
        </p:nvPicPr>
        <p:blipFill>
          <a:blip r:embed="rId2"/>
          <a:stretch>
            <a:fillRect/>
          </a:stretch>
        </p:blipFill>
        <p:spPr>
          <a:xfrm>
            <a:off x="6855656" y="1385246"/>
            <a:ext cx="2839161" cy="3059251"/>
          </a:xfrm>
          <a:prstGeom prst="rect">
            <a:avLst/>
          </a:prstGeom>
        </p:spPr>
      </p:pic>
      <p:pic>
        <p:nvPicPr>
          <p:cNvPr id="8" name="Imagen 7">
            <a:extLst>
              <a:ext uri="{FF2B5EF4-FFF2-40B4-BE49-F238E27FC236}">
                <a16:creationId xmlns:a16="http://schemas.microsoft.com/office/drawing/2014/main" id="{D83408EA-ADA2-4966-A57B-048908B72CA2}"/>
              </a:ext>
            </a:extLst>
          </p:cNvPr>
          <p:cNvPicPr/>
          <p:nvPr/>
        </p:nvPicPr>
        <p:blipFill rotWithShape="1">
          <a:blip r:embed="rId3"/>
          <a:srcRect l="51079" t="78994" r="1957" b="7606"/>
          <a:stretch/>
        </p:blipFill>
        <p:spPr>
          <a:xfrm>
            <a:off x="10836136" y="6639954"/>
            <a:ext cx="1294228" cy="175427"/>
          </a:xfrm>
          <a:prstGeom prst="rect">
            <a:avLst/>
          </a:prstGeom>
        </p:spPr>
      </p:pic>
      <p:pic>
        <p:nvPicPr>
          <p:cNvPr id="7" name="Imagen 6">
            <a:extLst>
              <a:ext uri="{FF2B5EF4-FFF2-40B4-BE49-F238E27FC236}">
                <a16:creationId xmlns:a16="http://schemas.microsoft.com/office/drawing/2014/main" id="{05AFDA96-06BF-46B1-9722-08FE0150A3BF}"/>
              </a:ext>
            </a:extLst>
          </p:cNvPr>
          <p:cNvPicPr>
            <a:picLocks noChangeAspect="1"/>
          </p:cNvPicPr>
          <p:nvPr/>
        </p:nvPicPr>
        <p:blipFill>
          <a:blip r:embed="rId4"/>
          <a:stretch>
            <a:fillRect/>
          </a:stretch>
        </p:blipFill>
        <p:spPr>
          <a:xfrm>
            <a:off x="2214408" y="4958684"/>
            <a:ext cx="2416584" cy="760776"/>
          </a:xfrm>
          <a:prstGeom prst="rect">
            <a:avLst/>
          </a:prstGeom>
        </p:spPr>
      </p:pic>
      <p:pic>
        <p:nvPicPr>
          <p:cNvPr id="10" name="Imagen 9">
            <a:extLst>
              <a:ext uri="{FF2B5EF4-FFF2-40B4-BE49-F238E27FC236}">
                <a16:creationId xmlns:a16="http://schemas.microsoft.com/office/drawing/2014/main" id="{46B9E53E-B5BB-4F16-A05A-FE67D33D8792}"/>
              </a:ext>
            </a:extLst>
          </p:cNvPr>
          <p:cNvPicPr>
            <a:picLocks noChangeAspect="1"/>
          </p:cNvPicPr>
          <p:nvPr/>
        </p:nvPicPr>
        <p:blipFill>
          <a:blip r:embed="rId5"/>
          <a:stretch>
            <a:fillRect/>
          </a:stretch>
        </p:blipFill>
        <p:spPr>
          <a:xfrm>
            <a:off x="5504605" y="4958684"/>
            <a:ext cx="4671634" cy="760775"/>
          </a:xfrm>
          <a:prstGeom prst="rect">
            <a:avLst/>
          </a:prstGeom>
        </p:spPr>
      </p:pic>
    </p:spTree>
    <p:extLst>
      <p:ext uri="{BB962C8B-B14F-4D97-AF65-F5344CB8AC3E}">
        <p14:creationId xmlns:p14="http://schemas.microsoft.com/office/powerpoint/2010/main" val="123060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AE3ED-DCC1-48F7-83DC-13FEF852F6A0}"/>
              </a:ext>
            </a:extLst>
          </p:cNvPr>
          <p:cNvSpPr>
            <a:spLocks noGrp="1"/>
          </p:cNvSpPr>
          <p:nvPr>
            <p:ph type="title"/>
          </p:nvPr>
        </p:nvSpPr>
        <p:spPr/>
        <p:txBody>
          <a:bodyPr/>
          <a:lstStyle/>
          <a:p>
            <a:r>
              <a:rPr lang="es-419" sz="4800" b="1" i="1" dirty="0">
                <a:solidFill>
                  <a:schemeClr val="accent1">
                    <a:lumMod val="75000"/>
                  </a:schemeClr>
                </a:solidFill>
              </a:rPr>
              <a:t>Home </a:t>
            </a:r>
            <a:r>
              <a:rPr lang="es-419" sz="4800" b="1" dirty="0">
                <a:solidFill>
                  <a:schemeClr val="accent1">
                    <a:lumMod val="75000"/>
                  </a:schemeClr>
                </a:solidFill>
              </a:rPr>
              <a:t>o página principal – Versi</a:t>
            </a:r>
            <a:r>
              <a:rPr lang="es-419" b="1" dirty="0">
                <a:solidFill>
                  <a:schemeClr val="accent1">
                    <a:lumMod val="75000"/>
                  </a:schemeClr>
                </a:solidFill>
              </a:rPr>
              <a:t>ón adaptable a móviles</a:t>
            </a:r>
            <a:endParaRPr lang="es-CO" dirty="0"/>
          </a:p>
        </p:txBody>
      </p:sp>
      <p:sp>
        <p:nvSpPr>
          <p:cNvPr id="3" name="Marcador de contenido 2">
            <a:extLst>
              <a:ext uri="{FF2B5EF4-FFF2-40B4-BE49-F238E27FC236}">
                <a16:creationId xmlns:a16="http://schemas.microsoft.com/office/drawing/2014/main" id="{0986994B-B977-4A73-B69B-425A294A3EA4}"/>
              </a:ext>
            </a:extLst>
          </p:cNvPr>
          <p:cNvSpPr>
            <a:spLocks noGrp="1"/>
          </p:cNvSpPr>
          <p:nvPr>
            <p:ph sz="half" idx="1"/>
          </p:nvPr>
        </p:nvSpPr>
        <p:spPr>
          <a:xfrm>
            <a:off x="1554480" y="1845734"/>
            <a:ext cx="3769688" cy="4023359"/>
          </a:xfrm>
        </p:spPr>
        <p:txBody>
          <a:bodyPr>
            <a:normAutofit/>
          </a:bodyPr>
          <a:lstStyle/>
          <a:p>
            <a:r>
              <a:rPr lang="es-419" sz="2800" dirty="0"/>
              <a:t>Esta herramienta  además de estar actualizada con los más recientes análisis jurídicos, jurisprudenciales y doctrinales, también es ¡adaptable a dispositivos móviles!</a:t>
            </a:r>
            <a:endParaRPr lang="es-CO" sz="2800" dirty="0"/>
          </a:p>
        </p:txBody>
      </p:sp>
      <p:pic>
        <p:nvPicPr>
          <p:cNvPr id="8" name="Marcador de contenido 7">
            <a:extLst>
              <a:ext uri="{FF2B5EF4-FFF2-40B4-BE49-F238E27FC236}">
                <a16:creationId xmlns:a16="http://schemas.microsoft.com/office/drawing/2014/main" id="{E092EB04-E179-4319-9944-4AB5500358F8}"/>
              </a:ext>
            </a:extLst>
          </p:cNvPr>
          <p:cNvPicPr>
            <a:picLocks noGrp="1" noChangeAspect="1"/>
          </p:cNvPicPr>
          <p:nvPr>
            <p:ph sz="half" idx="2"/>
          </p:nvPr>
        </p:nvPicPr>
        <p:blipFill>
          <a:blip r:embed="rId2"/>
          <a:stretch>
            <a:fillRect/>
          </a:stretch>
        </p:blipFill>
        <p:spPr>
          <a:xfrm>
            <a:off x="6654773" y="1895691"/>
            <a:ext cx="4064054" cy="4022725"/>
          </a:xfrm>
        </p:spPr>
      </p:pic>
    </p:spTree>
    <p:extLst>
      <p:ext uri="{BB962C8B-B14F-4D97-AF65-F5344CB8AC3E}">
        <p14:creationId xmlns:p14="http://schemas.microsoft.com/office/powerpoint/2010/main" val="332711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DCBE9B2-50F1-48C0-93C8-3764D1E10772}"/>
              </a:ext>
            </a:extLst>
          </p:cNvPr>
          <p:cNvSpPr>
            <a:spLocks noGrp="1"/>
          </p:cNvSpPr>
          <p:nvPr>
            <p:ph type="ctrTitle"/>
          </p:nvPr>
        </p:nvSpPr>
        <p:spPr/>
        <p:txBody>
          <a:bodyPr>
            <a:normAutofit/>
          </a:bodyPr>
          <a:lstStyle/>
          <a:p>
            <a:r>
              <a:rPr lang="es-419" sz="9600" dirty="0"/>
              <a:t>MÓDULOS</a:t>
            </a:r>
            <a:endParaRPr lang="es-CO" sz="9600" dirty="0"/>
          </a:p>
        </p:txBody>
      </p:sp>
      <p:sp>
        <p:nvSpPr>
          <p:cNvPr id="6" name="Subtítulo 5">
            <a:extLst>
              <a:ext uri="{FF2B5EF4-FFF2-40B4-BE49-F238E27FC236}">
                <a16:creationId xmlns:a16="http://schemas.microsoft.com/office/drawing/2014/main" id="{D759E62A-D9D7-4043-B515-7452A5D35166}"/>
              </a:ext>
            </a:extLst>
          </p:cNvPr>
          <p:cNvSpPr>
            <a:spLocks noGrp="1"/>
          </p:cNvSpPr>
          <p:nvPr>
            <p:ph type="subTitle" idx="1"/>
          </p:nvPr>
        </p:nvSpPr>
        <p:spPr>
          <a:xfrm>
            <a:off x="1100051" y="4455620"/>
            <a:ext cx="10058400" cy="1193011"/>
          </a:xfrm>
        </p:spPr>
        <p:txBody>
          <a:bodyPr>
            <a:normAutofit/>
          </a:bodyPr>
          <a:lstStyle/>
          <a:p>
            <a:r>
              <a:rPr lang="es-MX" sz="3200" i="1" dirty="0"/>
              <a:t>JURINFO</a:t>
            </a:r>
            <a:endParaRPr lang="es-CO" sz="3200" i="1" dirty="0"/>
          </a:p>
        </p:txBody>
      </p:sp>
    </p:spTree>
    <p:extLst>
      <p:ext uri="{BB962C8B-B14F-4D97-AF65-F5344CB8AC3E}">
        <p14:creationId xmlns:p14="http://schemas.microsoft.com/office/powerpoint/2010/main" val="423394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Manual de Uso de </a:t>
            </a:r>
            <a:r>
              <a:rPr lang="es-MX" b="1" i="1" dirty="0">
                <a:solidFill>
                  <a:schemeClr val="accent1">
                    <a:lumMod val="75000"/>
                  </a:schemeClr>
                </a:solidFill>
              </a:rPr>
              <a:t>Jurinfo</a:t>
            </a:r>
            <a:endParaRPr lang="es-CO" i="1" dirty="0"/>
          </a:p>
        </p:txBody>
      </p:sp>
      <p:sp>
        <p:nvSpPr>
          <p:cNvPr id="4" name="Marcador de contenido 5">
            <a:extLst>
              <a:ext uri="{FF2B5EF4-FFF2-40B4-BE49-F238E27FC236}">
                <a16:creationId xmlns:a16="http://schemas.microsoft.com/office/drawing/2014/main" id="{69BC63E8-C6EA-43CA-B288-5838098C9104}"/>
              </a:ext>
            </a:extLst>
          </p:cNvPr>
          <p:cNvSpPr txBox="1">
            <a:spLocks/>
          </p:cNvSpPr>
          <p:nvPr/>
        </p:nvSpPr>
        <p:spPr>
          <a:xfrm>
            <a:off x="1072704" y="1860264"/>
            <a:ext cx="3933883" cy="401955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sz="2800" dirty="0"/>
              <a:t>Contiene la descripción de la herramienta: los módulos que la componen y los valores agregados que se encuentran al interior de los documentos. </a:t>
            </a:r>
            <a:endParaRPr lang="es-CO" sz="2800" dirty="0"/>
          </a:p>
        </p:txBody>
      </p:sp>
      <p:pic>
        <p:nvPicPr>
          <p:cNvPr id="6" name="Marcador de contenido 5">
            <a:extLst>
              <a:ext uri="{FF2B5EF4-FFF2-40B4-BE49-F238E27FC236}">
                <a16:creationId xmlns:a16="http://schemas.microsoft.com/office/drawing/2014/main" id="{3BB4970E-94A4-4175-ACA0-A68F849E7AB5}"/>
              </a:ext>
            </a:extLst>
          </p:cNvPr>
          <p:cNvPicPr>
            <a:picLocks noGrp="1" noChangeAspect="1"/>
          </p:cNvPicPr>
          <p:nvPr>
            <p:ph idx="1"/>
          </p:nvPr>
        </p:nvPicPr>
        <p:blipFill>
          <a:blip r:embed="rId2"/>
          <a:stretch>
            <a:fillRect/>
          </a:stretch>
        </p:blipFill>
        <p:spPr>
          <a:xfrm>
            <a:off x="6881985" y="1860264"/>
            <a:ext cx="3155149" cy="3276501"/>
          </a:xfrm>
        </p:spPr>
      </p:pic>
    </p:spTree>
    <p:extLst>
      <p:ext uri="{BB962C8B-B14F-4D97-AF65-F5344CB8AC3E}">
        <p14:creationId xmlns:p14="http://schemas.microsoft.com/office/powerpoint/2010/main" val="328182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Herramienta de búsqueda</a:t>
            </a:r>
            <a:endParaRPr lang="es-CO" dirty="0"/>
          </a:p>
        </p:txBody>
      </p:sp>
      <p:sp>
        <p:nvSpPr>
          <p:cNvPr id="6" name="Marcador de contenido 5">
            <a:extLst>
              <a:ext uri="{FF2B5EF4-FFF2-40B4-BE49-F238E27FC236}">
                <a16:creationId xmlns:a16="http://schemas.microsoft.com/office/drawing/2014/main" id="{5E4B2287-6C69-46DD-94C8-92CF02CEA3DC}"/>
              </a:ext>
            </a:extLst>
          </p:cNvPr>
          <p:cNvSpPr>
            <a:spLocks noGrp="1"/>
          </p:cNvSpPr>
          <p:nvPr>
            <p:ph sz="half" idx="2"/>
          </p:nvPr>
        </p:nvSpPr>
        <p:spPr>
          <a:xfrm>
            <a:off x="1139562" y="1976284"/>
            <a:ext cx="4686051" cy="4291780"/>
          </a:xfrm>
        </p:spPr>
        <p:txBody>
          <a:bodyPr>
            <a:noAutofit/>
          </a:bodyPr>
          <a:lstStyle/>
          <a:p>
            <a:r>
              <a:rPr lang="es-MX" sz="2800" dirty="0"/>
              <a:t>El buscador contiene una barra para búsqueda general y un buscador avanzado.</a:t>
            </a:r>
          </a:p>
          <a:p>
            <a:r>
              <a:rPr lang="es-MX" sz="2800" dirty="0"/>
              <a:t>Utilice frases, palabras, números o entidades para buscar en la barra de búsqueda. Podrá echar un vistazo a los documentos sugeridos a partir de la predicción de la herramienta.</a:t>
            </a:r>
            <a:endParaRPr lang="es-CO" sz="2800" dirty="0"/>
          </a:p>
        </p:txBody>
      </p:sp>
      <p:pic>
        <p:nvPicPr>
          <p:cNvPr id="7" name="Imagen 6">
            <a:extLst>
              <a:ext uri="{FF2B5EF4-FFF2-40B4-BE49-F238E27FC236}">
                <a16:creationId xmlns:a16="http://schemas.microsoft.com/office/drawing/2014/main" id="{5922FD99-A118-4850-8CB7-B04B458D99BE}"/>
              </a:ext>
            </a:extLst>
          </p:cNvPr>
          <p:cNvPicPr>
            <a:picLocks noChangeAspect="1"/>
          </p:cNvPicPr>
          <p:nvPr/>
        </p:nvPicPr>
        <p:blipFill>
          <a:blip r:embed="rId2"/>
          <a:stretch>
            <a:fillRect/>
          </a:stretch>
        </p:blipFill>
        <p:spPr>
          <a:xfrm>
            <a:off x="5825613" y="1976284"/>
            <a:ext cx="5797077" cy="2250007"/>
          </a:xfrm>
          <a:prstGeom prst="rect">
            <a:avLst/>
          </a:prstGeom>
        </p:spPr>
      </p:pic>
      <p:pic>
        <p:nvPicPr>
          <p:cNvPr id="10" name="Imagen 9">
            <a:extLst>
              <a:ext uri="{FF2B5EF4-FFF2-40B4-BE49-F238E27FC236}">
                <a16:creationId xmlns:a16="http://schemas.microsoft.com/office/drawing/2014/main" id="{605B2B6E-6CC4-475A-9D23-33D283F80503}"/>
              </a:ext>
            </a:extLst>
          </p:cNvPr>
          <p:cNvPicPr>
            <a:picLocks noChangeAspect="1"/>
          </p:cNvPicPr>
          <p:nvPr/>
        </p:nvPicPr>
        <p:blipFill>
          <a:blip r:embed="rId3"/>
          <a:stretch>
            <a:fillRect/>
          </a:stretch>
        </p:blipFill>
        <p:spPr>
          <a:xfrm>
            <a:off x="6233654" y="4226291"/>
            <a:ext cx="4516232" cy="2054701"/>
          </a:xfrm>
          <a:prstGeom prst="rect">
            <a:avLst/>
          </a:prstGeom>
        </p:spPr>
      </p:pic>
    </p:spTree>
    <p:extLst>
      <p:ext uri="{BB962C8B-B14F-4D97-AF65-F5344CB8AC3E}">
        <p14:creationId xmlns:p14="http://schemas.microsoft.com/office/powerpoint/2010/main" val="48411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Herramienta de búsqueda</a:t>
            </a:r>
            <a:endParaRPr lang="es-CO" dirty="0"/>
          </a:p>
        </p:txBody>
      </p:sp>
      <p:sp>
        <p:nvSpPr>
          <p:cNvPr id="6" name="Marcador de contenido 5">
            <a:extLst>
              <a:ext uri="{FF2B5EF4-FFF2-40B4-BE49-F238E27FC236}">
                <a16:creationId xmlns:a16="http://schemas.microsoft.com/office/drawing/2014/main" id="{5E4B2287-6C69-46DD-94C8-92CF02CEA3DC}"/>
              </a:ext>
            </a:extLst>
          </p:cNvPr>
          <p:cNvSpPr>
            <a:spLocks noGrp="1"/>
          </p:cNvSpPr>
          <p:nvPr>
            <p:ph sz="half" idx="2"/>
          </p:nvPr>
        </p:nvSpPr>
        <p:spPr>
          <a:xfrm>
            <a:off x="1072704" y="1809903"/>
            <a:ext cx="5023295" cy="4291780"/>
          </a:xfrm>
        </p:spPr>
        <p:txBody>
          <a:bodyPr>
            <a:noAutofit/>
          </a:bodyPr>
          <a:lstStyle/>
          <a:p>
            <a:r>
              <a:rPr lang="es-MX" sz="2800" b="1" dirty="0"/>
              <a:t>Tip*</a:t>
            </a:r>
          </a:p>
          <a:p>
            <a:r>
              <a:rPr lang="es-MX" sz="2800" dirty="0"/>
              <a:t>Para buscar una frase encierre el texto entre comillas:</a:t>
            </a:r>
          </a:p>
          <a:p>
            <a:r>
              <a:rPr lang="es-MX" sz="2800" dirty="0"/>
              <a:t>“reparación integral”</a:t>
            </a:r>
          </a:p>
          <a:p>
            <a:r>
              <a:rPr lang="es-MX" sz="2800" dirty="0"/>
              <a:t>Se accede desde el panel izquierdo a los diferentes tipos de documentos, organizados por año, que contienen la palabra.</a:t>
            </a:r>
          </a:p>
        </p:txBody>
      </p:sp>
      <p:pic>
        <p:nvPicPr>
          <p:cNvPr id="10" name="Imagen 9">
            <a:extLst>
              <a:ext uri="{FF2B5EF4-FFF2-40B4-BE49-F238E27FC236}">
                <a16:creationId xmlns:a16="http://schemas.microsoft.com/office/drawing/2014/main" id="{8FE56396-2A9A-4F73-A78E-077F86F9F073}"/>
              </a:ext>
            </a:extLst>
          </p:cNvPr>
          <p:cNvPicPr>
            <a:picLocks noChangeAspect="1"/>
          </p:cNvPicPr>
          <p:nvPr/>
        </p:nvPicPr>
        <p:blipFill>
          <a:blip r:embed="rId2"/>
          <a:stretch>
            <a:fillRect/>
          </a:stretch>
        </p:blipFill>
        <p:spPr>
          <a:xfrm>
            <a:off x="7565923" y="3139575"/>
            <a:ext cx="4213428" cy="2962108"/>
          </a:xfrm>
          <a:prstGeom prst="rect">
            <a:avLst/>
          </a:prstGeom>
        </p:spPr>
      </p:pic>
      <p:pic>
        <p:nvPicPr>
          <p:cNvPr id="3" name="Imagen 2">
            <a:extLst>
              <a:ext uri="{FF2B5EF4-FFF2-40B4-BE49-F238E27FC236}">
                <a16:creationId xmlns:a16="http://schemas.microsoft.com/office/drawing/2014/main" id="{A5E6ECF9-2776-47D6-9B49-93A58A1377F2}"/>
              </a:ext>
            </a:extLst>
          </p:cNvPr>
          <p:cNvPicPr>
            <a:picLocks noChangeAspect="1"/>
          </p:cNvPicPr>
          <p:nvPr/>
        </p:nvPicPr>
        <p:blipFill>
          <a:blip r:embed="rId3"/>
          <a:stretch>
            <a:fillRect/>
          </a:stretch>
        </p:blipFill>
        <p:spPr>
          <a:xfrm>
            <a:off x="6095999" y="1978243"/>
            <a:ext cx="5116371" cy="1450757"/>
          </a:xfrm>
          <a:prstGeom prst="rect">
            <a:avLst/>
          </a:prstGeom>
        </p:spPr>
      </p:pic>
    </p:spTree>
    <p:extLst>
      <p:ext uri="{BB962C8B-B14F-4D97-AF65-F5344CB8AC3E}">
        <p14:creationId xmlns:p14="http://schemas.microsoft.com/office/powerpoint/2010/main" val="2719073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47E442-477C-47EB-ABD0-07413F74AF7B}"/>
              </a:ext>
            </a:extLst>
          </p:cNvPr>
          <p:cNvSpPr txBox="1">
            <a:spLocks/>
          </p:cNvSpPr>
          <p:nvPr/>
        </p:nvSpPr>
        <p:spPr>
          <a:xfrm>
            <a:off x="1072704" y="40950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b="1" dirty="0">
                <a:solidFill>
                  <a:schemeClr val="accent1">
                    <a:lumMod val="75000"/>
                  </a:schemeClr>
                </a:solidFill>
              </a:rPr>
              <a:t>Herramienta de búsqueda</a:t>
            </a:r>
            <a:endParaRPr lang="es-CO" dirty="0"/>
          </a:p>
        </p:txBody>
      </p:sp>
      <p:sp>
        <p:nvSpPr>
          <p:cNvPr id="6" name="Marcador de contenido 5">
            <a:extLst>
              <a:ext uri="{FF2B5EF4-FFF2-40B4-BE49-F238E27FC236}">
                <a16:creationId xmlns:a16="http://schemas.microsoft.com/office/drawing/2014/main" id="{5E4B2287-6C69-46DD-94C8-92CF02CEA3DC}"/>
              </a:ext>
            </a:extLst>
          </p:cNvPr>
          <p:cNvSpPr>
            <a:spLocks noGrp="1"/>
          </p:cNvSpPr>
          <p:nvPr>
            <p:ph sz="half" idx="2"/>
          </p:nvPr>
        </p:nvSpPr>
        <p:spPr>
          <a:xfrm>
            <a:off x="1060896" y="1860264"/>
            <a:ext cx="5205750" cy="4458162"/>
          </a:xfrm>
        </p:spPr>
        <p:txBody>
          <a:bodyPr>
            <a:noAutofit/>
          </a:bodyPr>
          <a:lstStyle/>
          <a:p>
            <a:pPr algn="just"/>
            <a:r>
              <a:rPr lang="es-MX" sz="2800" b="1" dirty="0"/>
              <a:t>Tip*</a:t>
            </a:r>
          </a:p>
          <a:p>
            <a:r>
              <a:rPr lang="es-MX" sz="2800" dirty="0"/>
              <a:t>Texto predictivo:</a:t>
            </a:r>
          </a:p>
          <a:p>
            <a:r>
              <a:rPr lang="es-MX" sz="2800" dirty="0"/>
              <a:t>Buscar por la identificación del documento. En el ejemplo “auto </a:t>
            </a:r>
            <a:r>
              <a:rPr lang="es-MX" sz="2800" dirty="0" err="1"/>
              <a:t>tp</a:t>
            </a:r>
            <a:r>
              <a:rPr lang="es-MX" sz="2800" dirty="0"/>
              <a:t> </a:t>
            </a:r>
            <a:r>
              <a:rPr lang="es-MX" sz="2800" dirty="0" err="1"/>
              <a:t>sa</a:t>
            </a:r>
            <a:r>
              <a:rPr lang="es-MX" sz="2800" dirty="0"/>
              <a:t> 124”.</a:t>
            </a:r>
          </a:p>
          <a:p>
            <a:r>
              <a:rPr lang="es-MX" sz="2800" dirty="0"/>
              <a:t>La herramienta presenta en la parte inferior de la barra de búsqueda los resultados, al hacer clic en +Ver más se puede abrir directamente el documento.</a:t>
            </a:r>
          </a:p>
          <a:p>
            <a:pPr marL="0" indent="0">
              <a:buNone/>
            </a:pPr>
            <a:endParaRPr lang="es-MX" sz="2800" dirty="0"/>
          </a:p>
          <a:p>
            <a:pPr algn="just"/>
            <a:endParaRPr lang="es-MX" sz="2800" dirty="0"/>
          </a:p>
        </p:txBody>
      </p:sp>
      <p:pic>
        <p:nvPicPr>
          <p:cNvPr id="3" name="Imagen 2">
            <a:extLst>
              <a:ext uri="{FF2B5EF4-FFF2-40B4-BE49-F238E27FC236}">
                <a16:creationId xmlns:a16="http://schemas.microsoft.com/office/drawing/2014/main" id="{953129E3-1D61-419A-A05D-4ED2B554DBCC}"/>
              </a:ext>
            </a:extLst>
          </p:cNvPr>
          <p:cNvPicPr>
            <a:picLocks noChangeAspect="1"/>
          </p:cNvPicPr>
          <p:nvPr/>
        </p:nvPicPr>
        <p:blipFill>
          <a:blip r:embed="rId2"/>
          <a:stretch>
            <a:fillRect/>
          </a:stretch>
        </p:blipFill>
        <p:spPr>
          <a:xfrm>
            <a:off x="6402998" y="2827950"/>
            <a:ext cx="5395281" cy="2306047"/>
          </a:xfrm>
          <a:prstGeom prst="rect">
            <a:avLst/>
          </a:prstGeom>
        </p:spPr>
      </p:pic>
    </p:spTree>
    <p:extLst>
      <p:ext uri="{BB962C8B-B14F-4D97-AF65-F5344CB8AC3E}">
        <p14:creationId xmlns:p14="http://schemas.microsoft.com/office/powerpoint/2010/main" val="3259834975"/>
      </p:ext>
    </p:extLst>
  </p:cSld>
  <p:clrMapOvr>
    <a:masterClrMapping/>
  </p:clrMapOvr>
</p:sld>
</file>

<file path=ppt/theme/theme1.xml><?xml version="1.0" encoding="utf-8"?>
<a:theme xmlns:a="http://schemas.openxmlformats.org/drawingml/2006/main" name="Retrospección">
  <a:themeElements>
    <a:clrScheme name="Personalizado 5">
      <a:dk1>
        <a:sysClr val="windowText" lastClr="000000"/>
      </a:dk1>
      <a:lt1>
        <a:sysClr val="window" lastClr="FFFFFF"/>
      </a:lt1>
      <a:dk2>
        <a:srgbClr val="344068"/>
      </a:dk2>
      <a:lt2>
        <a:srgbClr val="D9E0E6"/>
      </a:lt2>
      <a:accent1>
        <a:srgbClr val="002E48"/>
      </a:accent1>
      <a:accent2>
        <a:srgbClr val="002E48"/>
      </a:accent2>
      <a:accent3>
        <a:srgbClr val="FFFFFF"/>
      </a:accent3>
      <a:accent4>
        <a:srgbClr val="FFFFFF"/>
      </a:accent4>
      <a:accent5>
        <a:srgbClr val="FFFFFF"/>
      </a:accent5>
      <a:accent6>
        <a:srgbClr val="F2F2F2"/>
      </a:accent6>
      <a:hlink>
        <a:srgbClr val="002E48"/>
      </a:hlink>
      <a:folHlink>
        <a:srgbClr val="003451"/>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
  <TotalTime>3680</TotalTime>
  <Words>1462</Words>
  <Application>Microsoft Office PowerPoint</Application>
  <PresentationFormat>Panorámica</PresentationFormat>
  <Paragraphs>83</Paragraphs>
  <Slides>33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33</vt:i4>
      </vt:variant>
    </vt:vector>
  </HeadingPairs>
  <TitlesOfParts>
    <vt:vector size="36" baseType="lpstr">
      <vt:lpstr>Calibri</vt:lpstr>
      <vt:lpstr>Calibri Light</vt:lpstr>
      <vt:lpstr>Retrospección</vt:lpstr>
      <vt:lpstr>Manual del Usuario Jurinfo</vt:lpstr>
      <vt:lpstr>Home o página principal</vt:lpstr>
      <vt:lpstr>Home o página principal</vt:lpstr>
      <vt:lpstr>Home o página principal – Versión adaptable a móviles</vt:lpstr>
      <vt:lpstr>MÓDULOS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SIVJRNR</vt:lpstr>
      <vt:lpstr>SIVJRNR</vt:lpstr>
      <vt:lpstr>SIVJRNR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Navegación al interior de los documentos</vt:lpstr>
      <vt:lpstr>Navegación al interior de los documentos</vt:lpstr>
      <vt:lpstr>¡Pruébalo ahora mismo!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Juanita Catalina Barros Cuesta</dc:creator>
  <cp:lastModifiedBy>Juanita Catalina Barros Cuesta</cp:lastModifiedBy>
  <cp:revision>258</cp:revision>
  <dcterms:created xsi:type="dcterms:W3CDTF">2019-11-11T20:28:38Z</dcterms:created>
  <dcterms:modified xsi:type="dcterms:W3CDTF">2021-05-28T15:12:20Z</dcterms:modified>
</cp:coreProperties>
</file>